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slide" Target="slides/slide12.xml" /><Relationship Id="rId18" Type="http://schemas.openxmlformats.org/officeDocument/2006/relationships/theme" Target="theme/theme1.xml" /><Relationship Id="rId3" Type="http://schemas.openxmlformats.org/officeDocument/2006/relationships/slide" Target="slides/slide2.xml" /><Relationship Id="rId7" Type="http://schemas.openxmlformats.org/officeDocument/2006/relationships/slide" Target="slides/slide6.xml" /><Relationship Id="rId12" Type="http://schemas.openxmlformats.org/officeDocument/2006/relationships/slide" Target="slides/slide11.xml" /><Relationship Id="rId17" Type="http://schemas.openxmlformats.org/officeDocument/2006/relationships/viewProps" Target="viewProps.xml" /><Relationship Id="rId2" Type="http://schemas.openxmlformats.org/officeDocument/2006/relationships/slide" Target="slides/slide1.xml" /><Relationship Id="rId16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slide" Target="slides/slide10.xml" /><Relationship Id="rId5" Type="http://schemas.openxmlformats.org/officeDocument/2006/relationships/slide" Target="slides/slide4.xml" /><Relationship Id="rId15" Type="http://schemas.openxmlformats.org/officeDocument/2006/relationships/slide" Target="slides/slide14.xml" /><Relationship Id="rId10" Type="http://schemas.openxmlformats.org/officeDocument/2006/relationships/slide" Target="slides/slide9.xml" /><Relationship Id="rId19" Type="http://schemas.openxmlformats.org/officeDocument/2006/relationships/tableStyles" Target="tableStyles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slide" Target="slides/slide13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 /><Relationship Id="rId2" Type="http://schemas.openxmlformats.org/officeDocument/2006/relationships/image" Target="../media/image1.png" /><Relationship Id="rId1" Type="http://schemas.openxmlformats.org/officeDocument/2006/relationships/slideLayout" Target="../slideLayouts/slideLayout7.xml" /><Relationship Id="rId4" Type="http://schemas.openxmlformats.org/officeDocument/2006/relationships/image" Target="../media/image3.png" 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 /><Relationship Id="rId2" Type="http://schemas.openxmlformats.org/officeDocument/2006/relationships/image" Target="../media/image1.png" /><Relationship Id="rId1" Type="http://schemas.openxmlformats.org/officeDocument/2006/relationships/slideLayout" Target="../slideLayouts/slideLayout7.xml" 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 /><Relationship Id="rId1" Type="http://schemas.openxmlformats.org/officeDocument/2006/relationships/slideLayout" Target="../slideLayouts/slideLayout7.xml" 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 /><Relationship Id="rId1" Type="http://schemas.openxmlformats.org/officeDocument/2006/relationships/slideLayout" Target="../slideLayouts/slideLayout7.xml" 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 /><Relationship Id="rId2" Type="http://schemas.openxmlformats.org/officeDocument/2006/relationships/image" Target="../media/image1.png" /><Relationship Id="rId1" Type="http://schemas.openxmlformats.org/officeDocument/2006/relationships/slideLayout" Target="../slideLayouts/slideLayout7.xml" /><Relationship Id="rId4" Type="http://schemas.openxmlformats.org/officeDocument/2006/relationships/image" Target="../media/image24.png" 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 /><Relationship Id="rId2" Type="http://schemas.openxmlformats.org/officeDocument/2006/relationships/image" Target="../media/image1.png" /><Relationship Id="rId1" Type="http://schemas.openxmlformats.org/officeDocument/2006/relationships/slideLayout" Target="../slideLayouts/slideLayout7.xml" /><Relationship Id="rId5" Type="http://schemas.openxmlformats.org/officeDocument/2006/relationships/image" Target="../media/image27.png" /><Relationship Id="rId4" Type="http://schemas.openxmlformats.org/officeDocument/2006/relationships/image" Target="../media/image26.png" 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 /><Relationship Id="rId2" Type="http://schemas.openxmlformats.org/officeDocument/2006/relationships/image" Target="../media/image1.png" /><Relationship Id="rId1" Type="http://schemas.openxmlformats.org/officeDocument/2006/relationships/slideLayout" Target="../slideLayouts/slideLayout7.xml" /><Relationship Id="rId4" Type="http://schemas.openxmlformats.org/officeDocument/2006/relationships/image" Target="../media/image5.png" 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 /><Relationship Id="rId2" Type="http://schemas.openxmlformats.org/officeDocument/2006/relationships/image" Target="../media/image1.png" /><Relationship Id="rId1" Type="http://schemas.openxmlformats.org/officeDocument/2006/relationships/slideLayout" Target="../slideLayouts/slideLayout7.xml" 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 /><Relationship Id="rId2" Type="http://schemas.openxmlformats.org/officeDocument/2006/relationships/image" Target="../media/image1.png" /><Relationship Id="rId1" Type="http://schemas.openxmlformats.org/officeDocument/2006/relationships/slideLayout" Target="../slideLayouts/slideLayout7.xml" /><Relationship Id="rId4" Type="http://schemas.openxmlformats.org/officeDocument/2006/relationships/image" Target="../media/image8.png" 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 /><Relationship Id="rId2" Type="http://schemas.openxmlformats.org/officeDocument/2006/relationships/image" Target="../media/image1.png" /><Relationship Id="rId1" Type="http://schemas.openxmlformats.org/officeDocument/2006/relationships/slideLayout" Target="../slideLayouts/slideLayout7.xml" /><Relationship Id="rId6" Type="http://schemas.openxmlformats.org/officeDocument/2006/relationships/image" Target="../media/image12.png" /><Relationship Id="rId5" Type="http://schemas.openxmlformats.org/officeDocument/2006/relationships/image" Target="../media/image11.png" /><Relationship Id="rId4" Type="http://schemas.openxmlformats.org/officeDocument/2006/relationships/image" Target="../media/image10.png" 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 /><Relationship Id="rId2" Type="http://schemas.openxmlformats.org/officeDocument/2006/relationships/image" Target="../media/image1.png" /><Relationship Id="rId1" Type="http://schemas.openxmlformats.org/officeDocument/2006/relationships/slideLayout" Target="../slideLayouts/slideLayout7.xml" /><Relationship Id="rId4" Type="http://schemas.openxmlformats.org/officeDocument/2006/relationships/image" Target="../media/image14.png" 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 /><Relationship Id="rId2" Type="http://schemas.openxmlformats.org/officeDocument/2006/relationships/image" Target="../media/image1.png" /><Relationship Id="rId1" Type="http://schemas.openxmlformats.org/officeDocument/2006/relationships/slideLayout" Target="../slideLayouts/slideLayout7.xml" 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 /><Relationship Id="rId2" Type="http://schemas.openxmlformats.org/officeDocument/2006/relationships/image" Target="../media/image1.png" /><Relationship Id="rId1" Type="http://schemas.openxmlformats.org/officeDocument/2006/relationships/slideLayout" Target="../slideLayouts/slideLayout7.xml" /><Relationship Id="rId6" Type="http://schemas.openxmlformats.org/officeDocument/2006/relationships/image" Target="../media/image19.png" /><Relationship Id="rId5" Type="http://schemas.openxmlformats.org/officeDocument/2006/relationships/image" Target="../media/image18.png" /><Relationship Id="rId4" Type="http://schemas.openxmlformats.org/officeDocument/2006/relationships/image" Target="../media/image17.png" 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 /><Relationship Id="rId2" Type="http://schemas.openxmlformats.org/officeDocument/2006/relationships/image" Target="../media/image1.png" /><Relationship Id="rId1" Type="http://schemas.openxmlformats.org/officeDocument/2006/relationships/slideLayout" Target="../slideLayouts/slideLayout7.xml" /><Relationship Id="rId4" Type="http://schemas.openxmlformats.org/officeDocument/2006/relationships/image" Target="../media/image21.png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91025" y="2546002"/>
            <a:ext cx="3409950" cy="39052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415539" y="3127027"/>
            <a:ext cx="7360920" cy="613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4830"/>
              </a:lnSpc>
            </a:pPr>
            <a:r>
              <a:rPr sz="4200" b="1" i="0" u="none">
                <a:solidFill>
                  <a:srgbClr val="1E293B"/>
                </a:solidFill>
                <a:latin typeface="Poppins"/>
              </a:rPr>
              <a:t>Computer Quiz Challenge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071812" y="3883223"/>
            <a:ext cx="6048375" cy="3143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2475"/>
              </a:lnSpc>
            </a:pPr>
            <a:r>
              <a:rPr sz="1650" b="0" i="0" u="none">
                <a:solidFill>
                  <a:srgbClr val="475569"/>
                </a:solidFill>
                <a:latin typeface="Lato"/>
              </a:rPr>
              <a:t>10 Multiple Choice Questions on MS PowerPoint, Internet &amp; Email</a:t>
            </a:r>
          </a:p>
        </p:txBody>
      </p:sp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81525" y="2660302"/>
            <a:ext cx="200025" cy="1524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71500" y="1257300"/>
            <a:ext cx="5600700" cy="3143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650" b="0" i="0" u="none">
                <a:solidFill>
                  <a:srgbClr val="312E81"/>
                </a:solidFill>
                <a:latin typeface="Poppins SemiBold"/>
              </a:rPr>
              <a:t>Q8: What is the full form of Email?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71500" y="2962275"/>
            <a:ext cx="5600700" cy="3143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650" b="0" i="0" u="none">
                <a:solidFill>
                  <a:srgbClr val="312E81"/>
                </a:solidFill>
                <a:latin typeface="Poppins SemiBold"/>
              </a:rPr>
              <a:t>Q9: Mandatory symbol in Email?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71500" y="4667250"/>
            <a:ext cx="5600700" cy="3143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650" b="0" i="0" u="none">
                <a:solidFill>
                  <a:srgbClr val="312E81"/>
                </a:solidFill>
                <a:latin typeface="Poppins SemiBold"/>
              </a:rPr>
              <a:t>Q10: Where received messages go?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71500" y="1714500"/>
            <a:ext cx="5334000" cy="504825"/>
          </a:xfrm>
          <a:prstGeom prst="roundRect">
            <a:avLst>
              <a:gd name="adj" fmla="val 15094"/>
            </a:avLst>
          </a:prstGeom>
          <a:solidFill>
            <a:srgbClr val="FFFFFF"/>
          </a:solidFill>
          <a:ln w="9525">
            <a:solidFill>
              <a:srgbClr val="CBD5E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742950" y="1828800"/>
            <a:ext cx="4991100" cy="2762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sz="1350" b="0" i="0" u="none">
                <a:solidFill>
                  <a:srgbClr val="4F46E5"/>
                </a:solidFill>
                <a:latin typeface="Lato SemiBold"/>
              </a:rPr>
              <a:t>A)</a:t>
            </a:r>
            <a:r>
              <a:rPr sz="1350" b="0" i="0" u="none">
                <a:solidFill>
                  <a:srgbClr val="334155"/>
                </a:solidFill>
                <a:latin typeface="Lato SemiBold"/>
              </a:rPr>
              <a:t> Electronic Mail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71500" y="2314575"/>
            <a:ext cx="5334000" cy="504825"/>
          </a:xfrm>
          <a:prstGeom prst="roundRect">
            <a:avLst>
              <a:gd name="adj" fmla="val 15094"/>
            </a:avLst>
          </a:prstGeom>
          <a:solidFill>
            <a:srgbClr val="FFFFFF"/>
          </a:solidFill>
          <a:ln w="9525">
            <a:solidFill>
              <a:srgbClr val="CBD5E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742950" y="2428875"/>
            <a:ext cx="4991100" cy="2762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sz="1350" b="0" i="0" u="none">
                <a:solidFill>
                  <a:srgbClr val="4F46E5"/>
                </a:solidFill>
                <a:latin typeface="Lato SemiBold"/>
              </a:rPr>
              <a:t>B)</a:t>
            </a:r>
            <a:r>
              <a:rPr sz="1350" b="0" i="0" u="none">
                <a:solidFill>
                  <a:srgbClr val="334155"/>
                </a:solidFill>
                <a:latin typeface="Lato SemiBold"/>
              </a:rPr>
              <a:t> Electrical Mail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71500" y="3419475"/>
            <a:ext cx="5334000" cy="504825"/>
          </a:xfrm>
          <a:prstGeom prst="roundRect">
            <a:avLst>
              <a:gd name="adj" fmla="val 15094"/>
            </a:avLst>
          </a:prstGeom>
          <a:solidFill>
            <a:srgbClr val="FFFFFF"/>
          </a:solidFill>
          <a:ln w="9525">
            <a:solidFill>
              <a:srgbClr val="CBD5E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742950" y="3533775"/>
            <a:ext cx="4991100" cy="2762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sz="1350" b="0" i="0" u="none">
                <a:solidFill>
                  <a:srgbClr val="4F46E5"/>
                </a:solidFill>
                <a:latin typeface="Lato SemiBold"/>
              </a:rPr>
              <a:t>A)</a:t>
            </a:r>
            <a:r>
              <a:rPr sz="1350" b="0" i="0" u="none">
                <a:solidFill>
                  <a:srgbClr val="334155"/>
                </a:solidFill>
                <a:latin typeface="Lato SemiBold"/>
              </a:rPr>
              <a:t> # (Hash)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571500" y="4019550"/>
            <a:ext cx="5334000" cy="504825"/>
          </a:xfrm>
          <a:prstGeom prst="roundRect">
            <a:avLst>
              <a:gd name="adj" fmla="val 15094"/>
            </a:avLst>
          </a:prstGeom>
          <a:solidFill>
            <a:srgbClr val="FFFFFF"/>
          </a:solidFill>
          <a:ln w="9525">
            <a:solidFill>
              <a:srgbClr val="CBD5E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742950" y="4133850"/>
            <a:ext cx="4991100" cy="2762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sz="1350" b="0" i="0" u="none">
                <a:solidFill>
                  <a:srgbClr val="4F46E5"/>
                </a:solidFill>
                <a:latin typeface="Lato SemiBold"/>
              </a:rPr>
              <a:t>B)</a:t>
            </a:r>
            <a:r>
              <a:rPr sz="1350" b="0" i="0" u="none">
                <a:solidFill>
                  <a:srgbClr val="334155"/>
                </a:solidFill>
                <a:latin typeface="Lato SemiBold"/>
              </a:rPr>
              <a:t> @ (At sign)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71500" y="5124450"/>
            <a:ext cx="5334000" cy="504825"/>
          </a:xfrm>
          <a:prstGeom prst="roundRect">
            <a:avLst>
              <a:gd name="adj" fmla="val 15094"/>
            </a:avLst>
          </a:prstGeom>
          <a:solidFill>
            <a:srgbClr val="FFFFFF"/>
          </a:solidFill>
          <a:ln w="9525">
            <a:solidFill>
              <a:srgbClr val="CBD5E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742950" y="5238750"/>
            <a:ext cx="4991100" cy="2762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sz="1350" b="0" i="0" u="none">
                <a:solidFill>
                  <a:srgbClr val="4F46E5"/>
                </a:solidFill>
                <a:latin typeface="Lato SemiBold"/>
              </a:rPr>
              <a:t>A)</a:t>
            </a:r>
            <a:r>
              <a:rPr sz="1350" b="0" i="0" u="none">
                <a:solidFill>
                  <a:srgbClr val="334155"/>
                </a:solidFill>
                <a:latin typeface="Lato SemiBold"/>
              </a:rPr>
              <a:t> Outbox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71500" y="5724525"/>
            <a:ext cx="5334000" cy="504825"/>
          </a:xfrm>
          <a:prstGeom prst="roundRect">
            <a:avLst>
              <a:gd name="adj" fmla="val 15094"/>
            </a:avLst>
          </a:prstGeom>
          <a:solidFill>
            <a:srgbClr val="FFFFFF"/>
          </a:solidFill>
          <a:ln w="9525">
            <a:solidFill>
              <a:srgbClr val="CBD5E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742950" y="5838825"/>
            <a:ext cx="4991100" cy="2762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sz="1350" b="0" i="0" u="none">
                <a:solidFill>
                  <a:srgbClr val="4F46E5"/>
                </a:solidFill>
                <a:latin typeface="Lato SemiBold"/>
              </a:rPr>
              <a:t>B)</a:t>
            </a:r>
            <a:r>
              <a:rPr sz="1350" b="0" i="0" u="none">
                <a:solidFill>
                  <a:srgbClr val="334155"/>
                </a:solidFill>
                <a:latin typeface="Lato SemiBold"/>
              </a:rPr>
              <a:t> Inbox</a:t>
            </a:r>
          </a:p>
        </p:txBody>
      </p:sp>
      <p:pic>
        <p:nvPicPr>
          <p:cNvPr id="18" name="Picture 17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6500" y="1981200"/>
            <a:ext cx="5334000" cy="3619500"/>
          </a:xfrm>
          <a:prstGeom prst="rect">
            <a:avLst/>
          </a:prstGeom>
        </p:spPr>
      </p:pic>
      <p:sp>
        <p:nvSpPr>
          <p:cNvPr id="19" name="Rectangle 18"/>
          <p:cNvSpPr/>
          <p:nvPr/>
        </p:nvSpPr>
        <p:spPr>
          <a:xfrm>
            <a:off x="571500" y="2209800"/>
            <a:ext cx="5334000" cy="9525"/>
          </a:xfrm>
          <a:prstGeom prst="rect">
            <a:avLst/>
          </a:prstGeom>
          <a:solidFill>
            <a:srgbClr val="CBD5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Rectangle 19"/>
          <p:cNvSpPr/>
          <p:nvPr/>
        </p:nvSpPr>
        <p:spPr>
          <a:xfrm>
            <a:off x="571500" y="2809875"/>
            <a:ext cx="5334000" cy="9525"/>
          </a:xfrm>
          <a:prstGeom prst="rect">
            <a:avLst/>
          </a:prstGeom>
          <a:solidFill>
            <a:srgbClr val="CBD5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Rectangle 20"/>
          <p:cNvSpPr/>
          <p:nvPr/>
        </p:nvSpPr>
        <p:spPr>
          <a:xfrm>
            <a:off x="571500" y="3914775"/>
            <a:ext cx="5334000" cy="9525"/>
          </a:xfrm>
          <a:prstGeom prst="rect">
            <a:avLst/>
          </a:prstGeom>
          <a:solidFill>
            <a:srgbClr val="CBD5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Rectangle 21"/>
          <p:cNvSpPr/>
          <p:nvPr/>
        </p:nvSpPr>
        <p:spPr>
          <a:xfrm>
            <a:off x="571500" y="4514850"/>
            <a:ext cx="5334000" cy="9525"/>
          </a:xfrm>
          <a:prstGeom prst="rect">
            <a:avLst/>
          </a:prstGeom>
          <a:solidFill>
            <a:srgbClr val="CBD5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3" name="Rectangle 22"/>
          <p:cNvSpPr/>
          <p:nvPr/>
        </p:nvSpPr>
        <p:spPr>
          <a:xfrm>
            <a:off x="571500" y="5619750"/>
            <a:ext cx="5334000" cy="9525"/>
          </a:xfrm>
          <a:prstGeom prst="rect">
            <a:avLst/>
          </a:prstGeom>
          <a:solidFill>
            <a:srgbClr val="CBD5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4" name="Rectangle 23"/>
          <p:cNvSpPr/>
          <p:nvPr/>
        </p:nvSpPr>
        <p:spPr>
          <a:xfrm>
            <a:off x="571500" y="6219825"/>
            <a:ext cx="5334000" cy="9525"/>
          </a:xfrm>
          <a:prstGeom prst="rect">
            <a:avLst/>
          </a:prstGeom>
          <a:solidFill>
            <a:srgbClr val="CBD5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5" name="TextBox 24"/>
          <p:cNvSpPr txBox="1"/>
          <p:nvPr/>
        </p:nvSpPr>
        <p:spPr>
          <a:xfrm>
            <a:off x="571500" y="476250"/>
            <a:ext cx="11601450" cy="4857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550" b="1" i="0" u="none">
                <a:solidFill>
                  <a:srgbClr val="1E293B"/>
                </a:solidFill>
                <a:latin typeface="Poppins"/>
              </a:rPr>
              <a:t>Question 8, 9 &amp; 10: Email Basics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571500" y="2190750"/>
          <a:ext cx="11048998" cy="3200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8674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18857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77368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33400">
                <a:tc>
                  <a:txBody>
                    <a:bodyPr/>
                    <a:lstStyle/>
                    <a:p>
                      <a:pPr algn="l"/>
                      <a:r>
                        <a:rPr sz="1350" b="0" i="0" u="none">
                          <a:solidFill>
                            <a:srgbClr val="FFFFFF"/>
                          </a:solidFill>
                          <a:latin typeface="Poppins SemiBold"/>
                        </a:rPr>
                        <a:t>Q#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4F46E5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350" b="0" i="0" u="none">
                          <a:solidFill>
                            <a:srgbClr val="FFFFFF"/>
                          </a:solidFill>
                          <a:latin typeface="Poppins SemiBold"/>
                        </a:rPr>
                        <a:t>Question Topic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4F46E5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350" b="0" i="0" u="none">
                          <a:solidFill>
                            <a:srgbClr val="FFFFFF"/>
                          </a:solidFill>
                          <a:latin typeface="Poppins SemiBold"/>
                        </a:rPr>
                        <a:t>Correct Answer Option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4F46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33400">
                <a:tc>
                  <a:txBody>
                    <a:bodyPr/>
                    <a:lstStyle/>
                    <a:p>
                      <a:pPr algn="l"/>
                      <a:r>
                        <a:rPr sz="1350" b="1" i="0" u="none">
                          <a:solidFill>
                            <a:srgbClr val="4F46E5"/>
                          </a:solidFill>
                          <a:latin typeface="Lato"/>
                        </a:rPr>
                        <a:t>Q1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350" b="0" i="0" u="none">
                          <a:solidFill>
                            <a:srgbClr val="334155"/>
                          </a:solidFill>
                          <a:latin typeface="Lato"/>
                        </a:rPr>
                        <a:t>Individual page in a PowerPoint presentation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350" b="1" i="0" u="none">
                          <a:solidFill>
                            <a:srgbClr val="059669"/>
                          </a:solidFill>
                          <a:latin typeface="Lato"/>
                        </a:rPr>
                        <a:t>B) Slide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33400">
                <a:tc>
                  <a:txBody>
                    <a:bodyPr/>
                    <a:lstStyle/>
                    <a:p>
                      <a:pPr algn="l"/>
                      <a:r>
                        <a:rPr sz="1350" b="1" i="0" u="none">
                          <a:solidFill>
                            <a:srgbClr val="4F46E5"/>
                          </a:solidFill>
                          <a:latin typeface="Lato"/>
                        </a:rPr>
                        <a:t>Q2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350" b="0" i="0" u="none">
                          <a:solidFill>
                            <a:srgbClr val="334155"/>
                          </a:solidFill>
                          <a:latin typeface="Lato"/>
                        </a:rPr>
                        <a:t>Box on slide to click and type text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350" b="1" i="0" u="none">
                          <a:solidFill>
                            <a:srgbClr val="059669"/>
                          </a:solidFill>
                          <a:latin typeface="Lato"/>
                        </a:rPr>
                        <a:t>B) Placeholder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FA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33400">
                <a:tc>
                  <a:txBody>
                    <a:bodyPr/>
                    <a:lstStyle/>
                    <a:p>
                      <a:pPr algn="l"/>
                      <a:r>
                        <a:rPr sz="1350" b="1" i="0" u="none">
                          <a:solidFill>
                            <a:srgbClr val="4F46E5"/>
                          </a:solidFill>
                          <a:latin typeface="Lato"/>
                        </a:rPr>
                        <a:t>Q3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350" b="0" i="0" u="none">
                          <a:solidFill>
                            <a:srgbClr val="334155"/>
                          </a:solidFill>
                          <a:latin typeface="Lato"/>
                        </a:rPr>
                        <a:t>Shortcut key to start Slide Show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350" b="1" i="0" u="none">
                          <a:solidFill>
                            <a:srgbClr val="059669"/>
                          </a:solidFill>
                          <a:latin typeface="Lato"/>
                        </a:rPr>
                        <a:t>B) F5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33400">
                <a:tc>
                  <a:txBody>
                    <a:bodyPr/>
                    <a:lstStyle/>
                    <a:p>
                      <a:pPr algn="l"/>
                      <a:r>
                        <a:rPr sz="1350" b="1" i="0" u="none">
                          <a:solidFill>
                            <a:srgbClr val="4F46E5"/>
                          </a:solidFill>
                          <a:latin typeface="Lato"/>
                        </a:rPr>
                        <a:t>Q4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350" b="0" i="0" u="none">
                          <a:solidFill>
                            <a:srgbClr val="334155"/>
                          </a:solidFill>
                          <a:latin typeface="Lato"/>
                        </a:rPr>
                        <a:t>View showing miniature thumbnails of all slides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350" b="1" i="0" u="none">
                          <a:solidFill>
                            <a:srgbClr val="059669"/>
                          </a:solidFill>
                          <a:latin typeface="Lato"/>
                        </a:rPr>
                        <a:t>B) Slide Sorter View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FA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33400">
                <a:tc>
                  <a:txBody>
                    <a:bodyPr/>
                    <a:lstStyle/>
                    <a:p>
                      <a:pPr algn="l"/>
                      <a:r>
                        <a:rPr sz="1350" b="1" i="0" u="none">
                          <a:solidFill>
                            <a:srgbClr val="4F46E5"/>
                          </a:solidFill>
                          <a:latin typeface="Lato"/>
                        </a:rPr>
                        <a:t>Q5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350" b="0" i="0" u="none">
                          <a:solidFill>
                            <a:srgbClr val="334155"/>
                          </a:solidFill>
                          <a:latin typeface="Lato"/>
                        </a:rPr>
                        <a:t>Full form of 'WWW' in web address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350" b="1" i="0" u="none">
                          <a:solidFill>
                            <a:srgbClr val="059669"/>
                          </a:solidFill>
                          <a:latin typeface="Lato"/>
                        </a:rPr>
                        <a:t>A) World Wide Web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4" name="Rectangle 3"/>
          <p:cNvSpPr/>
          <p:nvPr/>
        </p:nvSpPr>
        <p:spPr>
          <a:xfrm>
            <a:off x="571500" y="2709862"/>
            <a:ext cx="1086742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ectangle 4"/>
          <p:cNvSpPr/>
          <p:nvPr/>
        </p:nvSpPr>
        <p:spPr>
          <a:xfrm>
            <a:off x="1658242" y="2709862"/>
            <a:ext cx="6188571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ectangle 5"/>
          <p:cNvSpPr/>
          <p:nvPr/>
        </p:nvSpPr>
        <p:spPr>
          <a:xfrm>
            <a:off x="7846814" y="2709862"/>
            <a:ext cx="3773685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Rectangle 6"/>
          <p:cNvSpPr/>
          <p:nvPr/>
        </p:nvSpPr>
        <p:spPr>
          <a:xfrm>
            <a:off x="571500" y="3243262"/>
            <a:ext cx="1086742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1658242" y="3243262"/>
            <a:ext cx="6188571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7846814" y="3243262"/>
            <a:ext cx="3773685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571500" y="3776662"/>
            <a:ext cx="1086742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Rectangle 10"/>
          <p:cNvSpPr/>
          <p:nvPr/>
        </p:nvSpPr>
        <p:spPr>
          <a:xfrm>
            <a:off x="1658242" y="3776662"/>
            <a:ext cx="6188571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Rectangle 11"/>
          <p:cNvSpPr/>
          <p:nvPr/>
        </p:nvSpPr>
        <p:spPr>
          <a:xfrm>
            <a:off x="7846814" y="3776662"/>
            <a:ext cx="3773685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Rectangle 12"/>
          <p:cNvSpPr/>
          <p:nvPr/>
        </p:nvSpPr>
        <p:spPr>
          <a:xfrm>
            <a:off x="571500" y="4310062"/>
            <a:ext cx="1086742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Rectangle 13"/>
          <p:cNvSpPr/>
          <p:nvPr/>
        </p:nvSpPr>
        <p:spPr>
          <a:xfrm>
            <a:off x="1658242" y="4310062"/>
            <a:ext cx="6188571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Rectangle 14"/>
          <p:cNvSpPr/>
          <p:nvPr/>
        </p:nvSpPr>
        <p:spPr>
          <a:xfrm>
            <a:off x="7846814" y="4310062"/>
            <a:ext cx="3773685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Rectangle 15"/>
          <p:cNvSpPr/>
          <p:nvPr/>
        </p:nvSpPr>
        <p:spPr>
          <a:xfrm>
            <a:off x="571500" y="4843462"/>
            <a:ext cx="1086742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Rectangle 16"/>
          <p:cNvSpPr/>
          <p:nvPr/>
        </p:nvSpPr>
        <p:spPr>
          <a:xfrm>
            <a:off x="1658242" y="4843462"/>
            <a:ext cx="6188571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Rectangle 17"/>
          <p:cNvSpPr/>
          <p:nvPr/>
        </p:nvSpPr>
        <p:spPr>
          <a:xfrm>
            <a:off x="7846814" y="4843462"/>
            <a:ext cx="3773685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Rectangle 18"/>
          <p:cNvSpPr/>
          <p:nvPr/>
        </p:nvSpPr>
        <p:spPr>
          <a:xfrm>
            <a:off x="571500" y="5376862"/>
            <a:ext cx="1086742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Rectangle 19"/>
          <p:cNvSpPr/>
          <p:nvPr/>
        </p:nvSpPr>
        <p:spPr>
          <a:xfrm>
            <a:off x="1658242" y="5376862"/>
            <a:ext cx="6188571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Rectangle 20"/>
          <p:cNvSpPr/>
          <p:nvPr/>
        </p:nvSpPr>
        <p:spPr>
          <a:xfrm>
            <a:off x="7846814" y="5376862"/>
            <a:ext cx="3773685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TextBox 21"/>
          <p:cNvSpPr txBox="1"/>
          <p:nvPr/>
        </p:nvSpPr>
        <p:spPr>
          <a:xfrm>
            <a:off x="571500" y="476250"/>
            <a:ext cx="11601450" cy="4857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550" b="1" i="0" u="none">
                <a:solidFill>
                  <a:srgbClr val="1E293B"/>
                </a:solidFill>
                <a:latin typeface="Poppins"/>
              </a:rPr>
              <a:t>Answer Key: Questions 1 to 5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571500" y="2190750"/>
          <a:ext cx="11048998" cy="3200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8718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31867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64313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33400">
                <a:tc>
                  <a:txBody>
                    <a:bodyPr/>
                    <a:lstStyle/>
                    <a:p>
                      <a:pPr algn="l"/>
                      <a:r>
                        <a:rPr sz="1350" b="0" i="0" u="none">
                          <a:solidFill>
                            <a:srgbClr val="FFFFFF"/>
                          </a:solidFill>
                          <a:latin typeface="Poppins SemiBold"/>
                        </a:rPr>
                        <a:t>Q#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4F46E5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350" b="0" i="0" u="none">
                          <a:solidFill>
                            <a:srgbClr val="FFFFFF"/>
                          </a:solidFill>
                          <a:latin typeface="Poppins SemiBold"/>
                        </a:rPr>
                        <a:t>Question Topic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4F46E5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350" b="0" i="0" u="none">
                          <a:solidFill>
                            <a:srgbClr val="FFFFFF"/>
                          </a:solidFill>
                          <a:latin typeface="Poppins SemiBold"/>
                        </a:rPr>
                        <a:t>Correct Answer Option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4F46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33400">
                <a:tc>
                  <a:txBody>
                    <a:bodyPr/>
                    <a:lstStyle/>
                    <a:p>
                      <a:pPr algn="l"/>
                      <a:r>
                        <a:rPr sz="1350" b="1" i="0" u="none">
                          <a:solidFill>
                            <a:srgbClr val="4F46E5"/>
                          </a:solidFill>
                          <a:latin typeface="Lato"/>
                        </a:rPr>
                        <a:t>Q6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350" b="0" i="0" u="none">
                          <a:solidFill>
                            <a:srgbClr val="334155"/>
                          </a:solidFill>
                          <a:latin typeface="Lato"/>
                        </a:rPr>
                        <a:t>Unique address of a website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350" b="1" i="0" u="none">
                          <a:solidFill>
                            <a:srgbClr val="059669"/>
                          </a:solidFill>
                          <a:latin typeface="Lato"/>
                        </a:rPr>
                        <a:t>B) URL (Uniform Resource Locator)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33400">
                <a:tc>
                  <a:txBody>
                    <a:bodyPr/>
                    <a:lstStyle/>
                    <a:p>
                      <a:pPr algn="l"/>
                      <a:r>
                        <a:rPr sz="1350" b="1" i="0" u="none">
                          <a:solidFill>
                            <a:srgbClr val="4F46E5"/>
                          </a:solidFill>
                          <a:latin typeface="Lato"/>
                        </a:rPr>
                        <a:t>Q7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350" b="0" i="0" u="none">
                          <a:solidFill>
                            <a:srgbClr val="334155"/>
                          </a:solidFill>
                          <a:latin typeface="Lato"/>
                        </a:rPr>
                        <a:t>Program used to open and view websites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350" b="1" i="0" u="none">
                          <a:solidFill>
                            <a:srgbClr val="059669"/>
                          </a:solidFill>
                          <a:latin typeface="Lato"/>
                        </a:rPr>
                        <a:t>A) Web Browser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FA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33400">
                <a:tc>
                  <a:txBody>
                    <a:bodyPr/>
                    <a:lstStyle/>
                    <a:p>
                      <a:pPr algn="l"/>
                      <a:r>
                        <a:rPr sz="1350" b="1" i="0" u="none">
                          <a:solidFill>
                            <a:srgbClr val="4F46E5"/>
                          </a:solidFill>
                          <a:latin typeface="Lato"/>
                        </a:rPr>
                        <a:t>Q8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350" b="0" i="0" u="none">
                          <a:solidFill>
                            <a:srgbClr val="334155"/>
                          </a:solidFill>
                          <a:latin typeface="Lato"/>
                        </a:rPr>
                        <a:t>Full form of 'Email'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350" b="1" i="0" u="none">
                          <a:solidFill>
                            <a:srgbClr val="059669"/>
                          </a:solidFill>
                          <a:latin typeface="Lato"/>
                        </a:rPr>
                        <a:t>A) Electronic Mail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33400">
                <a:tc>
                  <a:txBody>
                    <a:bodyPr/>
                    <a:lstStyle/>
                    <a:p>
                      <a:pPr algn="l"/>
                      <a:r>
                        <a:rPr sz="1350" b="1" i="0" u="none">
                          <a:solidFill>
                            <a:srgbClr val="4F46E5"/>
                          </a:solidFill>
                          <a:latin typeface="Lato"/>
                        </a:rPr>
                        <a:t>Q9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350" b="0" i="0" u="none">
                          <a:solidFill>
                            <a:srgbClr val="334155"/>
                          </a:solidFill>
                          <a:latin typeface="Lato"/>
                        </a:rPr>
                        <a:t>Mandatory symbol in every email address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350" b="1" i="0" u="none">
                          <a:solidFill>
                            <a:srgbClr val="059669"/>
                          </a:solidFill>
                          <a:latin typeface="Lato"/>
                        </a:rPr>
                        <a:t>B) @ (At symbol)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FA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33400">
                <a:tc>
                  <a:txBody>
                    <a:bodyPr/>
                    <a:lstStyle/>
                    <a:p>
                      <a:pPr algn="l"/>
                      <a:r>
                        <a:rPr sz="1350" b="1" i="0" u="none">
                          <a:solidFill>
                            <a:srgbClr val="4F46E5"/>
                          </a:solidFill>
                          <a:latin typeface="Lato"/>
                        </a:rPr>
                        <a:t>Q10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350" b="0" i="0" u="none">
                          <a:solidFill>
                            <a:srgbClr val="334155"/>
                          </a:solidFill>
                          <a:latin typeface="Lato"/>
                        </a:rPr>
                        <a:t>Folder where received emails are stored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350" b="1" i="0" u="none">
                          <a:solidFill>
                            <a:srgbClr val="059669"/>
                          </a:solidFill>
                          <a:latin typeface="Lato"/>
                        </a:rPr>
                        <a:t>B) Inbox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4" name="Rectangle 3"/>
          <p:cNvSpPr/>
          <p:nvPr/>
        </p:nvSpPr>
        <p:spPr>
          <a:xfrm>
            <a:off x="571500" y="2709862"/>
            <a:ext cx="1087189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ectangle 4"/>
          <p:cNvSpPr/>
          <p:nvPr/>
        </p:nvSpPr>
        <p:spPr>
          <a:xfrm>
            <a:off x="1658689" y="2709862"/>
            <a:ext cx="5318670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ectangle 5"/>
          <p:cNvSpPr/>
          <p:nvPr/>
        </p:nvSpPr>
        <p:spPr>
          <a:xfrm>
            <a:off x="6977360" y="2709862"/>
            <a:ext cx="4643139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Rectangle 6"/>
          <p:cNvSpPr/>
          <p:nvPr/>
        </p:nvSpPr>
        <p:spPr>
          <a:xfrm>
            <a:off x="571500" y="3243262"/>
            <a:ext cx="1087189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1658689" y="3243262"/>
            <a:ext cx="5318670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6977360" y="3243262"/>
            <a:ext cx="4643139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571500" y="3776662"/>
            <a:ext cx="1087189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Rectangle 10"/>
          <p:cNvSpPr/>
          <p:nvPr/>
        </p:nvSpPr>
        <p:spPr>
          <a:xfrm>
            <a:off x="1658689" y="3776662"/>
            <a:ext cx="5318670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Rectangle 11"/>
          <p:cNvSpPr/>
          <p:nvPr/>
        </p:nvSpPr>
        <p:spPr>
          <a:xfrm>
            <a:off x="6977360" y="3776662"/>
            <a:ext cx="4643139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Rectangle 12"/>
          <p:cNvSpPr/>
          <p:nvPr/>
        </p:nvSpPr>
        <p:spPr>
          <a:xfrm>
            <a:off x="571500" y="4310062"/>
            <a:ext cx="1087189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Rectangle 13"/>
          <p:cNvSpPr/>
          <p:nvPr/>
        </p:nvSpPr>
        <p:spPr>
          <a:xfrm>
            <a:off x="1658689" y="4310062"/>
            <a:ext cx="5318670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Rectangle 14"/>
          <p:cNvSpPr/>
          <p:nvPr/>
        </p:nvSpPr>
        <p:spPr>
          <a:xfrm>
            <a:off x="6977360" y="4310062"/>
            <a:ext cx="4643139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Rectangle 15"/>
          <p:cNvSpPr/>
          <p:nvPr/>
        </p:nvSpPr>
        <p:spPr>
          <a:xfrm>
            <a:off x="571500" y="4843462"/>
            <a:ext cx="1087189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Rectangle 16"/>
          <p:cNvSpPr/>
          <p:nvPr/>
        </p:nvSpPr>
        <p:spPr>
          <a:xfrm>
            <a:off x="1658689" y="4843462"/>
            <a:ext cx="5318670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Rectangle 17"/>
          <p:cNvSpPr/>
          <p:nvPr/>
        </p:nvSpPr>
        <p:spPr>
          <a:xfrm>
            <a:off x="6977360" y="4843462"/>
            <a:ext cx="4643139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Rectangle 18"/>
          <p:cNvSpPr/>
          <p:nvPr/>
        </p:nvSpPr>
        <p:spPr>
          <a:xfrm>
            <a:off x="571500" y="5376862"/>
            <a:ext cx="1087189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Rectangle 19"/>
          <p:cNvSpPr/>
          <p:nvPr/>
        </p:nvSpPr>
        <p:spPr>
          <a:xfrm>
            <a:off x="1658689" y="5376862"/>
            <a:ext cx="5318670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Rectangle 20"/>
          <p:cNvSpPr/>
          <p:nvPr/>
        </p:nvSpPr>
        <p:spPr>
          <a:xfrm>
            <a:off x="6977360" y="5376862"/>
            <a:ext cx="4643139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TextBox 21"/>
          <p:cNvSpPr txBox="1"/>
          <p:nvPr/>
        </p:nvSpPr>
        <p:spPr>
          <a:xfrm>
            <a:off x="571500" y="476250"/>
            <a:ext cx="11601450" cy="4857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550" b="1" i="0" u="none">
                <a:solidFill>
                  <a:srgbClr val="1E293B"/>
                </a:solidFill>
                <a:latin typeface="Poppins"/>
              </a:rPr>
              <a:t>Answer Key: Questions 6 to 10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10037" y="2085975"/>
            <a:ext cx="3971925" cy="51435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95275" y="476250"/>
            <a:ext cx="11601450" cy="9048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4800" b="1" i="0" u="none">
                <a:solidFill>
                  <a:srgbClr val="1E1B4B"/>
                </a:solidFill>
                <a:latin typeface="Poppins"/>
              </a:rPr>
              <a:t>Great Job!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71500" y="1524000"/>
            <a:ext cx="11049000" cy="2571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2025"/>
              </a:lnSpc>
            </a:pPr>
            <a:r>
              <a:rPr sz="1350" b="0" i="0" u="none">
                <a:solidFill>
                  <a:srgbClr val="334155"/>
                </a:solidFill>
                <a:latin typeface="Lato"/>
              </a:rPr>
              <a:t>Keep practicing and exploring MS PowerPoint, Internet &amp; Email!</a:t>
            </a:r>
          </a:p>
        </p:txBody>
      </p:sp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95787" y="2247900"/>
            <a:ext cx="219075" cy="1905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571500" y="2381250"/>
            <a:ext cx="11049000" cy="942975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Rectangle 3"/>
          <p:cNvSpPr/>
          <p:nvPr/>
        </p:nvSpPr>
        <p:spPr>
          <a:xfrm>
            <a:off x="571500" y="3324225"/>
            <a:ext cx="11049000" cy="942975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ectangle 4"/>
          <p:cNvSpPr/>
          <p:nvPr/>
        </p:nvSpPr>
        <p:spPr>
          <a:xfrm>
            <a:off x="571500" y="3314700"/>
            <a:ext cx="11049000" cy="9525"/>
          </a:xfrm>
          <a:prstGeom prst="rect">
            <a:avLst/>
          </a:prstGeom>
          <a:solidFill>
            <a:srgbClr val="75757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ectangle 5"/>
          <p:cNvSpPr/>
          <p:nvPr/>
        </p:nvSpPr>
        <p:spPr>
          <a:xfrm>
            <a:off x="571500" y="3314700"/>
            <a:ext cx="11049000" cy="9525"/>
          </a:xfrm>
          <a:prstGeom prst="rect">
            <a:avLst/>
          </a:prstGeom>
          <a:solidFill>
            <a:srgbClr val="75757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Rectangle 6"/>
          <p:cNvSpPr/>
          <p:nvPr/>
        </p:nvSpPr>
        <p:spPr>
          <a:xfrm>
            <a:off x="571500" y="4257675"/>
            <a:ext cx="11049000" cy="9525"/>
          </a:xfrm>
          <a:prstGeom prst="rect">
            <a:avLst/>
          </a:prstGeom>
          <a:solidFill>
            <a:srgbClr val="75757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571500" y="4257675"/>
            <a:ext cx="11049000" cy="9525"/>
          </a:xfrm>
          <a:prstGeom prst="rect">
            <a:avLst/>
          </a:prstGeom>
          <a:solidFill>
            <a:srgbClr val="75757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2609850"/>
            <a:ext cx="857250" cy="47625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666875" y="2524125"/>
            <a:ext cx="9953625" cy="3714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462"/>
              </a:lnSpc>
            </a:pPr>
            <a:r>
              <a:rPr sz="975" b="0" i="0" u="none">
                <a:solidFill>
                  <a:srgbClr val="334155"/>
                </a:solidFill>
                <a:latin typeface="Lato"/>
              </a:rPr>
              <a:t>https://cdn.prod.website-files.com/61025d0c08f8a23b56de3526/692ae32ae94663035950e032_How%20to%20Use%20Stylish%20Icons%20for%20Presentations%20to%20Captivate%20Your%20Audience.webp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666875" y="2943225"/>
            <a:ext cx="9953625" cy="2286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800"/>
              </a:lnSpc>
            </a:pPr>
            <a:r>
              <a:rPr sz="1200" b="0" i="0" u="none">
                <a:solidFill>
                  <a:srgbClr val="334155"/>
                </a:solidFill>
                <a:latin typeface="Lato"/>
              </a:rPr>
              <a:t>Source: </a:t>
            </a:r>
            <a:r>
              <a:rPr sz="1200" b="0" i="0" u="none">
                <a:solidFill>
                  <a:srgbClr val="4F46E5"/>
                </a:solidFill>
                <a:latin typeface="Lato"/>
              </a:rPr>
              <a:t>www.inkppt.com</a:t>
            </a:r>
          </a:p>
        </p:txBody>
      </p:sp>
      <p:pic>
        <p:nvPicPr>
          <p:cNvPr id="12" name="Picture 11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500" y="3552825"/>
            <a:ext cx="857250" cy="47625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666875" y="3467100"/>
            <a:ext cx="9953625" cy="3714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462"/>
              </a:lnSpc>
            </a:pPr>
            <a:r>
              <a:rPr sz="975" b="0" i="0" u="none">
                <a:solidFill>
                  <a:srgbClr val="334155"/>
                </a:solidFill>
                <a:latin typeface="Lato"/>
              </a:rPr>
              <a:t>https://static.vecteezy.com/system/resources/thumbnails/071/868/964/small_2x/global-internet-www-icon-illustration-black-globe-with-www-letters-symbolizing-the-world-wide-web-online-network-website-internet-access-global-communication-and-digital-connection-concept-vector.jpg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666875" y="3886200"/>
            <a:ext cx="9953625" cy="2286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800"/>
              </a:lnSpc>
            </a:pPr>
            <a:r>
              <a:rPr sz="1200" b="0" i="0" u="none">
                <a:solidFill>
                  <a:srgbClr val="334155"/>
                </a:solidFill>
                <a:latin typeface="Lato"/>
              </a:rPr>
              <a:t>Source: </a:t>
            </a:r>
            <a:r>
              <a:rPr sz="1200" b="0" i="0" u="none">
                <a:solidFill>
                  <a:srgbClr val="4F46E5"/>
                </a:solidFill>
                <a:latin typeface="Lato"/>
              </a:rPr>
              <a:t>www.vecteezy.com</a:t>
            </a:r>
          </a:p>
        </p:txBody>
      </p:sp>
      <p:pic>
        <p:nvPicPr>
          <p:cNvPr id="15" name="Picture 1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4495800"/>
            <a:ext cx="857250" cy="476250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1666875" y="4410075"/>
            <a:ext cx="9953625" cy="3714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462"/>
              </a:lnSpc>
            </a:pPr>
            <a:r>
              <a:rPr sz="975" b="0" i="0" u="none">
                <a:solidFill>
                  <a:srgbClr val="334155"/>
                </a:solidFill>
                <a:latin typeface="Lato"/>
              </a:rPr>
              <a:t>https://static.vecteezy.com/system/resources/previews/024/025/271/non_2x/email-notification-on-smartphone-in-hand-new-mail-message-in-inbox-mailing-letters-or-reading-sms-on-mobile-phone-illustration-vector.jpg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666875" y="4829175"/>
            <a:ext cx="9953625" cy="2286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800"/>
              </a:lnSpc>
            </a:pPr>
            <a:r>
              <a:rPr sz="1200" b="0" i="0" u="none">
                <a:solidFill>
                  <a:srgbClr val="334155"/>
                </a:solidFill>
                <a:latin typeface="Lato"/>
              </a:rPr>
              <a:t>Source: </a:t>
            </a:r>
            <a:r>
              <a:rPr sz="1200" b="0" i="0" u="none">
                <a:solidFill>
                  <a:srgbClr val="4F46E5"/>
                </a:solidFill>
                <a:latin typeface="Lato"/>
              </a:rPr>
              <a:t>www.vecteezy.com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71500" y="476250"/>
            <a:ext cx="11601450" cy="4857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550" b="1" i="0" u="none">
                <a:solidFill>
                  <a:srgbClr val="1E293B"/>
                </a:solidFill>
                <a:latin typeface="Poppins"/>
              </a:rPr>
              <a:t>Image Sources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00675" y="2262187"/>
            <a:ext cx="1390650" cy="39052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340655" y="2843212"/>
            <a:ext cx="5510688" cy="7239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3750" b="1" i="0" u="none">
                <a:solidFill>
                  <a:srgbClr val="1E1B4B"/>
                </a:solidFill>
                <a:latin typeface="Poppins"/>
              </a:rPr>
              <a:t>MS PowerPoint Basics</a:t>
            </a:r>
          </a:p>
        </p:txBody>
      </p:sp>
      <p:sp>
        <p:nvSpPr>
          <p:cNvPr id="5" name="Rectangle 4"/>
          <p:cNvSpPr/>
          <p:nvPr/>
        </p:nvSpPr>
        <p:spPr>
          <a:xfrm>
            <a:off x="5715000" y="3948112"/>
            <a:ext cx="762000" cy="38100"/>
          </a:xfrm>
          <a:prstGeom prst="rect">
            <a:avLst/>
          </a:prstGeom>
          <a:solidFill>
            <a:srgbClr val="4F46E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3124200" y="4224337"/>
            <a:ext cx="5943600" cy="2571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2025"/>
              </a:lnSpc>
            </a:pPr>
            <a:r>
              <a:rPr sz="1350" b="0" i="0" u="none">
                <a:solidFill>
                  <a:srgbClr val="334155"/>
                </a:solidFill>
                <a:latin typeface="Lato"/>
              </a:rPr>
              <a:t>Questions 1 to 4 focus on presentation slides, placeholders, shortcuts, and views.</a:t>
            </a:r>
          </a:p>
        </p:txBody>
      </p:sp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91175" y="2376487"/>
            <a:ext cx="123825" cy="1524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71500" y="2205037"/>
            <a:ext cx="5600700" cy="6286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650" b="0" i="0" u="none">
                <a:solidFill>
                  <a:srgbClr val="312E81"/>
                </a:solidFill>
                <a:latin typeface="Poppins SemiBold"/>
              </a:rPr>
              <a:t>What is an individual page in a PowerPoint presentation called?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71500" y="2976562"/>
            <a:ext cx="5334000" cy="504825"/>
          </a:xfrm>
          <a:prstGeom prst="roundRect">
            <a:avLst>
              <a:gd name="adj" fmla="val 15094"/>
            </a:avLst>
          </a:prstGeom>
          <a:solidFill>
            <a:srgbClr val="FFFFFF"/>
          </a:solidFill>
          <a:ln w="9525">
            <a:solidFill>
              <a:srgbClr val="CBD5E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742950" y="3090862"/>
            <a:ext cx="4991100" cy="2762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sz="1350" b="0" i="0" u="none">
                <a:solidFill>
                  <a:srgbClr val="4F46E5"/>
                </a:solidFill>
                <a:latin typeface="Lato SemiBold"/>
              </a:rPr>
              <a:t>A)</a:t>
            </a:r>
            <a:r>
              <a:rPr sz="1350" b="0" i="0" u="none">
                <a:solidFill>
                  <a:srgbClr val="334155"/>
                </a:solidFill>
                <a:latin typeface="Lato SemiBold"/>
              </a:rPr>
              <a:t> Document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71500" y="3576637"/>
            <a:ext cx="5334000" cy="504825"/>
          </a:xfrm>
          <a:prstGeom prst="roundRect">
            <a:avLst>
              <a:gd name="adj" fmla="val 15094"/>
            </a:avLst>
          </a:prstGeom>
          <a:solidFill>
            <a:srgbClr val="FFFFFF"/>
          </a:solidFill>
          <a:ln w="9525">
            <a:solidFill>
              <a:srgbClr val="CBD5E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742950" y="3690937"/>
            <a:ext cx="4991100" cy="2762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sz="1350" b="0" i="0" u="none">
                <a:solidFill>
                  <a:srgbClr val="4F46E5"/>
                </a:solidFill>
                <a:latin typeface="Lato SemiBold"/>
              </a:rPr>
              <a:t>B)</a:t>
            </a:r>
            <a:r>
              <a:rPr sz="1350" b="0" i="0" u="none">
                <a:solidFill>
                  <a:srgbClr val="334155"/>
                </a:solidFill>
                <a:latin typeface="Lato SemiBold"/>
              </a:rPr>
              <a:t> Slide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71500" y="4176712"/>
            <a:ext cx="5334000" cy="504825"/>
          </a:xfrm>
          <a:prstGeom prst="roundRect">
            <a:avLst>
              <a:gd name="adj" fmla="val 15094"/>
            </a:avLst>
          </a:prstGeom>
          <a:solidFill>
            <a:srgbClr val="FFFFFF"/>
          </a:solidFill>
          <a:ln w="9525">
            <a:solidFill>
              <a:srgbClr val="CBD5E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742950" y="4291012"/>
            <a:ext cx="4991100" cy="2762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sz="1350" b="0" i="0" u="none">
                <a:solidFill>
                  <a:srgbClr val="4F46E5"/>
                </a:solidFill>
                <a:latin typeface="Lato SemiBold"/>
              </a:rPr>
              <a:t>C)</a:t>
            </a:r>
            <a:r>
              <a:rPr sz="1350" b="0" i="0" u="none">
                <a:solidFill>
                  <a:srgbClr val="334155"/>
                </a:solidFill>
                <a:latin typeface="Lato SemiBold"/>
              </a:rPr>
              <a:t> Sheet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71500" y="4776787"/>
            <a:ext cx="5334000" cy="504825"/>
          </a:xfrm>
          <a:prstGeom prst="roundRect">
            <a:avLst>
              <a:gd name="adj" fmla="val 15094"/>
            </a:avLst>
          </a:prstGeom>
          <a:solidFill>
            <a:srgbClr val="FFFFFF"/>
          </a:solidFill>
          <a:ln w="9525">
            <a:solidFill>
              <a:srgbClr val="CBD5E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742950" y="4891087"/>
            <a:ext cx="4991100" cy="2762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sz="1350" b="0" i="0" u="none">
                <a:solidFill>
                  <a:srgbClr val="4F46E5"/>
                </a:solidFill>
                <a:latin typeface="Lato SemiBold"/>
              </a:rPr>
              <a:t>D)</a:t>
            </a:r>
            <a:r>
              <a:rPr sz="1350" b="0" i="0" u="none">
                <a:solidFill>
                  <a:srgbClr val="334155"/>
                </a:solidFill>
                <a:latin typeface="Lato SemiBold"/>
              </a:rPr>
              <a:t> Page</a:t>
            </a:r>
          </a:p>
        </p:txBody>
      </p:sp>
      <p:pic>
        <p:nvPicPr>
          <p:cNvPr id="12" name="Picture 11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6500" y="1981200"/>
            <a:ext cx="5334000" cy="3619500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571500" y="3471862"/>
            <a:ext cx="5334000" cy="9525"/>
          </a:xfrm>
          <a:prstGeom prst="rect">
            <a:avLst/>
          </a:prstGeom>
          <a:solidFill>
            <a:srgbClr val="CBD5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Rectangle 13"/>
          <p:cNvSpPr/>
          <p:nvPr/>
        </p:nvSpPr>
        <p:spPr>
          <a:xfrm>
            <a:off x="571500" y="4071937"/>
            <a:ext cx="5334000" cy="9525"/>
          </a:xfrm>
          <a:prstGeom prst="rect">
            <a:avLst/>
          </a:prstGeom>
          <a:solidFill>
            <a:srgbClr val="CBD5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Rectangle 14"/>
          <p:cNvSpPr/>
          <p:nvPr/>
        </p:nvSpPr>
        <p:spPr>
          <a:xfrm>
            <a:off x="571500" y="4672012"/>
            <a:ext cx="5334000" cy="9525"/>
          </a:xfrm>
          <a:prstGeom prst="rect">
            <a:avLst/>
          </a:prstGeom>
          <a:solidFill>
            <a:srgbClr val="CBD5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Rectangle 15"/>
          <p:cNvSpPr/>
          <p:nvPr/>
        </p:nvSpPr>
        <p:spPr>
          <a:xfrm>
            <a:off x="571500" y="5272087"/>
            <a:ext cx="5334000" cy="9525"/>
          </a:xfrm>
          <a:prstGeom prst="rect">
            <a:avLst/>
          </a:prstGeom>
          <a:solidFill>
            <a:srgbClr val="CBD5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571500" y="476250"/>
            <a:ext cx="11601450" cy="4857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550" b="1" i="0" u="none">
                <a:solidFill>
                  <a:srgbClr val="1E293B"/>
                </a:solidFill>
                <a:latin typeface="Poppins"/>
              </a:rPr>
              <a:t>Question 1: PowerPoint Slide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1743075"/>
            <a:ext cx="5334000" cy="409575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86500" y="1743075"/>
            <a:ext cx="5334000" cy="409575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76300" y="2047875"/>
            <a:ext cx="4960620" cy="3143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650" b="0" i="0" u="none">
                <a:solidFill>
                  <a:srgbClr val="312E81"/>
                </a:solidFill>
                <a:latin typeface="Poppins SemiBold"/>
              </a:rPr>
              <a:t>Q2: Slide Placeholders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76300" y="2476500"/>
            <a:ext cx="4724400" cy="5143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sz="1350" b="0" i="0" u="none">
                <a:solidFill>
                  <a:srgbClr val="334155"/>
                </a:solidFill>
                <a:latin typeface="Lato"/>
              </a:rPr>
              <a:t>Which area in a PowerPoint slide allows you to click and type your text or insert pictures?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91300" y="2047875"/>
            <a:ext cx="4960620" cy="3143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650" b="0" i="0" u="none">
                <a:solidFill>
                  <a:srgbClr val="312E81"/>
                </a:solidFill>
                <a:latin typeface="Poppins SemiBold"/>
              </a:rPr>
              <a:t>Q3: Presentation Shortcut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91300" y="2476500"/>
            <a:ext cx="4724400" cy="5143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sz="1350" b="0" i="0" u="none">
                <a:solidFill>
                  <a:srgbClr val="334155"/>
                </a:solidFill>
                <a:latin typeface="Lato"/>
              </a:rPr>
              <a:t>Which key on the keyboard is a shortcut to start a PowerPoint Slide Show from the beginning?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876300" y="3133725"/>
            <a:ext cx="4724400" cy="504825"/>
          </a:xfrm>
          <a:prstGeom prst="roundRect">
            <a:avLst>
              <a:gd name="adj" fmla="val 15094"/>
            </a:avLst>
          </a:prstGeom>
          <a:solidFill>
            <a:srgbClr val="FFFFFF"/>
          </a:solidFill>
          <a:ln w="9525">
            <a:solidFill>
              <a:srgbClr val="CBD5E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1047750" y="3248025"/>
            <a:ext cx="4381500" cy="2762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sz="1350" b="0" i="0" u="none">
                <a:solidFill>
                  <a:srgbClr val="4F46E5"/>
                </a:solidFill>
                <a:latin typeface="Lato SemiBold"/>
              </a:rPr>
              <a:t>A)</a:t>
            </a:r>
            <a:r>
              <a:rPr sz="1350" b="0" i="0" u="none">
                <a:solidFill>
                  <a:srgbClr val="334155"/>
                </a:solidFill>
                <a:latin typeface="Lato SemiBold"/>
              </a:rPr>
              <a:t> Text Box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876300" y="3733800"/>
            <a:ext cx="4724400" cy="504825"/>
          </a:xfrm>
          <a:prstGeom prst="roundRect">
            <a:avLst>
              <a:gd name="adj" fmla="val 15094"/>
            </a:avLst>
          </a:prstGeom>
          <a:solidFill>
            <a:srgbClr val="FFFFFF"/>
          </a:solidFill>
          <a:ln w="9525">
            <a:solidFill>
              <a:srgbClr val="CBD5E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1047750" y="3848100"/>
            <a:ext cx="4381500" cy="2762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sz="1350" b="0" i="0" u="none">
                <a:solidFill>
                  <a:srgbClr val="4F46E5"/>
                </a:solidFill>
                <a:latin typeface="Lato SemiBold"/>
              </a:rPr>
              <a:t>B)</a:t>
            </a:r>
            <a:r>
              <a:rPr sz="1350" b="0" i="0" u="none">
                <a:solidFill>
                  <a:srgbClr val="334155"/>
                </a:solidFill>
                <a:latin typeface="Lato SemiBold"/>
              </a:rPr>
              <a:t> Placeholder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876300" y="4333875"/>
            <a:ext cx="4724400" cy="504825"/>
          </a:xfrm>
          <a:prstGeom prst="roundRect">
            <a:avLst>
              <a:gd name="adj" fmla="val 15094"/>
            </a:avLst>
          </a:prstGeom>
          <a:solidFill>
            <a:srgbClr val="FFFFFF"/>
          </a:solidFill>
          <a:ln w="9525">
            <a:solidFill>
              <a:srgbClr val="CBD5E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1047750" y="4448175"/>
            <a:ext cx="4381500" cy="2762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sz="1350" b="0" i="0" u="none">
                <a:solidFill>
                  <a:srgbClr val="4F46E5"/>
                </a:solidFill>
                <a:latin typeface="Lato SemiBold"/>
              </a:rPr>
              <a:t>C)</a:t>
            </a:r>
            <a:r>
              <a:rPr sz="1350" b="0" i="0" u="none">
                <a:solidFill>
                  <a:srgbClr val="334155"/>
                </a:solidFill>
                <a:latin typeface="Lato SemiBold"/>
              </a:rPr>
              <a:t> Frame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876300" y="4933950"/>
            <a:ext cx="4724400" cy="504825"/>
          </a:xfrm>
          <a:prstGeom prst="roundRect">
            <a:avLst>
              <a:gd name="adj" fmla="val 15094"/>
            </a:avLst>
          </a:prstGeom>
          <a:solidFill>
            <a:srgbClr val="FFFFFF"/>
          </a:solidFill>
          <a:ln w="9525">
            <a:solidFill>
              <a:srgbClr val="CBD5E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1047750" y="5048250"/>
            <a:ext cx="4381500" cy="2762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sz="1350" b="0" i="0" u="none">
                <a:solidFill>
                  <a:srgbClr val="4F46E5"/>
                </a:solidFill>
                <a:latin typeface="Lato SemiBold"/>
              </a:rPr>
              <a:t>D)</a:t>
            </a:r>
            <a:r>
              <a:rPr sz="1350" b="0" i="0" u="none">
                <a:solidFill>
                  <a:srgbClr val="334155"/>
                </a:solidFill>
                <a:latin typeface="Lato SemiBold"/>
              </a:rPr>
              <a:t> Border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6591300" y="3133725"/>
            <a:ext cx="4724400" cy="504825"/>
          </a:xfrm>
          <a:prstGeom prst="roundRect">
            <a:avLst>
              <a:gd name="adj" fmla="val 15094"/>
            </a:avLst>
          </a:prstGeom>
          <a:solidFill>
            <a:srgbClr val="FFFFFF"/>
          </a:solidFill>
          <a:ln w="9525">
            <a:solidFill>
              <a:srgbClr val="CBD5E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TextBox 17"/>
          <p:cNvSpPr txBox="1"/>
          <p:nvPr/>
        </p:nvSpPr>
        <p:spPr>
          <a:xfrm>
            <a:off x="6762750" y="3248025"/>
            <a:ext cx="4381500" cy="2762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sz="1350" b="0" i="0" u="none">
                <a:solidFill>
                  <a:srgbClr val="4F46E5"/>
                </a:solidFill>
                <a:latin typeface="Lato SemiBold"/>
              </a:rPr>
              <a:t>A)</a:t>
            </a:r>
            <a:r>
              <a:rPr sz="1350" b="0" i="0" u="none">
                <a:solidFill>
                  <a:srgbClr val="334155"/>
                </a:solidFill>
                <a:latin typeface="Lato SemiBold"/>
              </a:rPr>
              <a:t> F1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6591300" y="3733800"/>
            <a:ext cx="4724400" cy="504825"/>
          </a:xfrm>
          <a:prstGeom prst="roundRect">
            <a:avLst>
              <a:gd name="adj" fmla="val 15094"/>
            </a:avLst>
          </a:prstGeom>
          <a:solidFill>
            <a:srgbClr val="FFFFFF"/>
          </a:solidFill>
          <a:ln w="9525">
            <a:solidFill>
              <a:srgbClr val="CBD5E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TextBox 19"/>
          <p:cNvSpPr txBox="1"/>
          <p:nvPr/>
        </p:nvSpPr>
        <p:spPr>
          <a:xfrm>
            <a:off x="6762750" y="3848100"/>
            <a:ext cx="4381500" cy="2762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sz="1350" b="0" i="0" u="none">
                <a:solidFill>
                  <a:srgbClr val="4F46E5"/>
                </a:solidFill>
                <a:latin typeface="Lato SemiBold"/>
              </a:rPr>
              <a:t>B)</a:t>
            </a:r>
            <a:r>
              <a:rPr sz="1350" b="0" i="0" u="none">
                <a:solidFill>
                  <a:srgbClr val="334155"/>
                </a:solidFill>
                <a:latin typeface="Lato SemiBold"/>
              </a:rPr>
              <a:t> F5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6591300" y="4333875"/>
            <a:ext cx="4724400" cy="504825"/>
          </a:xfrm>
          <a:prstGeom prst="roundRect">
            <a:avLst>
              <a:gd name="adj" fmla="val 15094"/>
            </a:avLst>
          </a:prstGeom>
          <a:solidFill>
            <a:srgbClr val="FFFFFF"/>
          </a:solidFill>
          <a:ln w="9525">
            <a:solidFill>
              <a:srgbClr val="CBD5E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TextBox 21"/>
          <p:cNvSpPr txBox="1"/>
          <p:nvPr/>
        </p:nvSpPr>
        <p:spPr>
          <a:xfrm>
            <a:off x="6762750" y="4448175"/>
            <a:ext cx="4381500" cy="2762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sz="1350" b="0" i="0" u="none">
                <a:solidFill>
                  <a:srgbClr val="4F46E5"/>
                </a:solidFill>
                <a:latin typeface="Lato SemiBold"/>
              </a:rPr>
              <a:t>C)</a:t>
            </a:r>
            <a:r>
              <a:rPr sz="1350" b="0" i="0" u="none">
                <a:solidFill>
                  <a:srgbClr val="334155"/>
                </a:solidFill>
                <a:latin typeface="Lato SemiBold"/>
              </a:rPr>
              <a:t> F11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6591300" y="4933950"/>
            <a:ext cx="4724400" cy="504825"/>
          </a:xfrm>
          <a:prstGeom prst="roundRect">
            <a:avLst>
              <a:gd name="adj" fmla="val 15094"/>
            </a:avLst>
          </a:prstGeom>
          <a:solidFill>
            <a:srgbClr val="FFFFFF"/>
          </a:solidFill>
          <a:ln w="9525">
            <a:solidFill>
              <a:srgbClr val="CBD5E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4" name="TextBox 23"/>
          <p:cNvSpPr txBox="1"/>
          <p:nvPr/>
        </p:nvSpPr>
        <p:spPr>
          <a:xfrm>
            <a:off x="6762750" y="5048250"/>
            <a:ext cx="4381500" cy="2762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sz="1350" b="0" i="0" u="none">
                <a:solidFill>
                  <a:srgbClr val="4F46E5"/>
                </a:solidFill>
                <a:latin typeface="Lato SemiBold"/>
              </a:rPr>
              <a:t>D)</a:t>
            </a:r>
            <a:r>
              <a:rPr sz="1350" b="0" i="0" u="none">
                <a:solidFill>
                  <a:srgbClr val="334155"/>
                </a:solidFill>
                <a:latin typeface="Lato SemiBold"/>
              </a:rPr>
              <a:t> Enter</a:t>
            </a:r>
          </a:p>
        </p:txBody>
      </p:sp>
      <p:sp>
        <p:nvSpPr>
          <p:cNvPr id="25" name="Rectangle 24"/>
          <p:cNvSpPr/>
          <p:nvPr/>
        </p:nvSpPr>
        <p:spPr>
          <a:xfrm>
            <a:off x="876300" y="3629025"/>
            <a:ext cx="4724400" cy="9525"/>
          </a:xfrm>
          <a:prstGeom prst="rect">
            <a:avLst/>
          </a:prstGeom>
          <a:solidFill>
            <a:srgbClr val="CBD5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6" name="Rectangle 25"/>
          <p:cNvSpPr/>
          <p:nvPr/>
        </p:nvSpPr>
        <p:spPr>
          <a:xfrm>
            <a:off x="876300" y="4229100"/>
            <a:ext cx="4724400" cy="9525"/>
          </a:xfrm>
          <a:prstGeom prst="rect">
            <a:avLst/>
          </a:prstGeom>
          <a:solidFill>
            <a:srgbClr val="CBD5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7" name="Rectangle 26"/>
          <p:cNvSpPr/>
          <p:nvPr/>
        </p:nvSpPr>
        <p:spPr>
          <a:xfrm>
            <a:off x="876300" y="4829175"/>
            <a:ext cx="4724400" cy="9525"/>
          </a:xfrm>
          <a:prstGeom prst="rect">
            <a:avLst/>
          </a:prstGeom>
          <a:solidFill>
            <a:srgbClr val="CBD5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8" name="Rectangle 27"/>
          <p:cNvSpPr/>
          <p:nvPr/>
        </p:nvSpPr>
        <p:spPr>
          <a:xfrm>
            <a:off x="876300" y="5429250"/>
            <a:ext cx="4724400" cy="9525"/>
          </a:xfrm>
          <a:prstGeom prst="rect">
            <a:avLst/>
          </a:prstGeom>
          <a:solidFill>
            <a:srgbClr val="CBD5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9" name="Rectangle 28"/>
          <p:cNvSpPr/>
          <p:nvPr/>
        </p:nvSpPr>
        <p:spPr>
          <a:xfrm>
            <a:off x="6591300" y="3629025"/>
            <a:ext cx="4724400" cy="9525"/>
          </a:xfrm>
          <a:prstGeom prst="rect">
            <a:avLst/>
          </a:prstGeom>
          <a:solidFill>
            <a:srgbClr val="CBD5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0" name="Rectangle 29"/>
          <p:cNvSpPr/>
          <p:nvPr/>
        </p:nvSpPr>
        <p:spPr>
          <a:xfrm>
            <a:off x="6591300" y="4229100"/>
            <a:ext cx="4724400" cy="9525"/>
          </a:xfrm>
          <a:prstGeom prst="rect">
            <a:avLst/>
          </a:prstGeom>
          <a:solidFill>
            <a:srgbClr val="CBD5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1" name="Rectangle 30"/>
          <p:cNvSpPr/>
          <p:nvPr/>
        </p:nvSpPr>
        <p:spPr>
          <a:xfrm>
            <a:off x="6591300" y="4829175"/>
            <a:ext cx="4724400" cy="9525"/>
          </a:xfrm>
          <a:prstGeom prst="rect">
            <a:avLst/>
          </a:prstGeom>
          <a:solidFill>
            <a:srgbClr val="CBD5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2" name="Rectangle 31"/>
          <p:cNvSpPr/>
          <p:nvPr/>
        </p:nvSpPr>
        <p:spPr>
          <a:xfrm>
            <a:off x="6591300" y="5429250"/>
            <a:ext cx="4724400" cy="9525"/>
          </a:xfrm>
          <a:prstGeom prst="rect">
            <a:avLst/>
          </a:prstGeom>
          <a:solidFill>
            <a:srgbClr val="CBD5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3" name="TextBox 32"/>
          <p:cNvSpPr txBox="1"/>
          <p:nvPr/>
        </p:nvSpPr>
        <p:spPr>
          <a:xfrm>
            <a:off x="571500" y="476250"/>
            <a:ext cx="11601450" cy="4857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550" b="1" i="0" u="none">
                <a:solidFill>
                  <a:srgbClr val="1E293B"/>
                </a:solidFill>
                <a:latin typeface="Poppins"/>
              </a:rPr>
              <a:t>Question 2 &amp; 3: PowerPoint Features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71500" y="2109787"/>
            <a:ext cx="11601450" cy="3143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650" b="0" i="0" u="none">
                <a:solidFill>
                  <a:srgbClr val="312E81"/>
                </a:solidFill>
                <a:latin typeface="Poppins SemiBold"/>
              </a:rPr>
              <a:t>Which view allows you to see small thumbnail pictures of all slides on one screen?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71500" y="2538412"/>
            <a:ext cx="11049000" cy="581025"/>
          </a:xfrm>
          <a:prstGeom prst="roundRect">
            <a:avLst>
              <a:gd name="adj" fmla="val 16393"/>
            </a:avLst>
          </a:prstGeom>
          <a:solidFill>
            <a:srgbClr val="F8FAFC"/>
          </a:solidFill>
          <a:ln w="9525">
            <a:solidFill>
              <a:srgbClr val="E2E8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1047750" y="2690812"/>
            <a:ext cx="10382250" cy="2762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sz="1350" b="1" i="0" u="none">
                <a:solidFill>
                  <a:srgbClr val="334155"/>
                </a:solidFill>
                <a:latin typeface="Lato"/>
              </a:rPr>
              <a:t>A) Normal View:</a:t>
            </a:r>
            <a:r>
              <a:rPr sz="1350" b="0" i="0" u="none">
                <a:solidFill>
                  <a:srgbClr val="334155"/>
                </a:solidFill>
                <a:latin typeface="Lato"/>
              </a:rPr>
              <a:t> Displays the current slide for editing text and shapes.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71500" y="3271837"/>
            <a:ext cx="11049000" cy="581025"/>
          </a:xfrm>
          <a:prstGeom prst="roundRect">
            <a:avLst>
              <a:gd name="adj" fmla="val 16393"/>
            </a:avLst>
          </a:prstGeom>
          <a:solidFill>
            <a:srgbClr val="F8FAFC"/>
          </a:solidFill>
          <a:ln w="9525">
            <a:solidFill>
              <a:srgbClr val="E2E8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1047750" y="3424237"/>
            <a:ext cx="10382250" cy="2762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sz="1350" b="1" i="0" u="none">
                <a:solidFill>
                  <a:srgbClr val="334155"/>
                </a:solidFill>
                <a:latin typeface="Lato"/>
              </a:rPr>
              <a:t>B) Slide Sorter View:</a:t>
            </a:r>
            <a:r>
              <a:rPr sz="1350" b="0" i="0" u="none">
                <a:solidFill>
                  <a:srgbClr val="334155"/>
                </a:solidFill>
                <a:latin typeface="Lato"/>
              </a:rPr>
              <a:t> Displays miniature thumbnails of all slides for reordering.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71500" y="4005262"/>
            <a:ext cx="11049000" cy="581025"/>
          </a:xfrm>
          <a:prstGeom prst="roundRect">
            <a:avLst>
              <a:gd name="adj" fmla="val 16393"/>
            </a:avLst>
          </a:prstGeom>
          <a:solidFill>
            <a:srgbClr val="F8FAFC"/>
          </a:solidFill>
          <a:ln w="9525">
            <a:solidFill>
              <a:srgbClr val="E2E8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1047750" y="4157662"/>
            <a:ext cx="10382250" cy="2762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sz="1350" b="1" i="0" u="none">
                <a:solidFill>
                  <a:srgbClr val="334155"/>
                </a:solidFill>
                <a:latin typeface="Lato"/>
              </a:rPr>
              <a:t>C) Slide Show View:</a:t>
            </a:r>
            <a:r>
              <a:rPr sz="1350" b="0" i="0" u="none">
                <a:solidFill>
                  <a:srgbClr val="334155"/>
                </a:solidFill>
                <a:latin typeface="Lato"/>
              </a:rPr>
              <a:t> Displays slides in full screen for presenting to an audience.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71500" y="4738687"/>
            <a:ext cx="11049000" cy="581025"/>
          </a:xfrm>
          <a:prstGeom prst="roundRect">
            <a:avLst>
              <a:gd name="adj" fmla="val 16393"/>
            </a:avLst>
          </a:prstGeom>
          <a:solidFill>
            <a:srgbClr val="F8FAFC"/>
          </a:solidFill>
          <a:ln w="9525">
            <a:solidFill>
              <a:srgbClr val="E2E8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1047750" y="4891087"/>
            <a:ext cx="10382250" cy="2762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sz="1350" b="1" i="0" u="none">
                <a:solidFill>
                  <a:srgbClr val="334155"/>
                </a:solidFill>
                <a:latin typeface="Lato"/>
              </a:rPr>
              <a:t>D) Reading View:</a:t>
            </a:r>
            <a:r>
              <a:rPr sz="1350" b="0" i="0" u="none">
                <a:solidFill>
                  <a:srgbClr val="334155"/>
                </a:solidFill>
                <a:latin typeface="Lato"/>
              </a:rPr>
              <a:t> Displays slides comfortably on screen like a digital book.</a:t>
            </a:r>
          </a:p>
        </p:txBody>
      </p:sp>
      <p:sp>
        <p:nvSpPr>
          <p:cNvPr id="12" name="Rectangle 11"/>
          <p:cNvSpPr/>
          <p:nvPr/>
        </p:nvSpPr>
        <p:spPr>
          <a:xfrm>
            <a:off x="571500" y="3109912"/>
            <a:ext cx="11049000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Rectangle 12"/>
          <p:cNvSpPr/>
          <p:nvPr/>
        </p:nvSpPr>
        <p:spPr>
          <a:xfrm>
            <a:off x="571500" y="3843337"/>
            <a:ext cx="11049000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Rectangle 13"/>
          <p:cNvSpPr/>
          <p:nvPr/>
        </p:nvSpPr>
        <p:spPr>
          <a:xfrm>
            <a:off x="571500" y="4576762"/>
            <a:ext cx="11049000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Rectangle 14"/>
          <p:cNvSpPr/>
          <p:nvPr/>
        </p:nvSpPr>
        <p:spPr>
          <a:xfrm>
            <a:off x="571500" y="5310187"/>
            <a:ext cx="11049000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6" name="Picture 15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" y="2714625"/>
            <a:ext cx="219075" cy="200025"/>
          </a:xfrm>
          <a:prstGeom prst="rect">
            <a:avLst/>
          </a:prstGeom>
        </p:spPr>
      </p:pic>
      <p:pic>
        <p:nvPicPr>
          <p:cNvPr id="17" name="Picture 16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2475" y="3448050"/>
            <a:ext cx="171450" cy="200025"/>
          </a:xfrm>
          <a:prstGeom prst="rect">
            <a:avLst/>
          </a:prstGeom>
        </p:spPr>
      </p:pic>
      <p:pic>
        <p:nvPicPr>
          <p:cNvPr id="18" name="Picture 17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2475" y="4181475"/>
            <a:ext cx="142875" cy="200025"/>
          </a:xfrm>
          <a:prstGeom prst="rect">
            <a:avLst/>
          </a:prstGeom>
        </p:spPr>
      </p:pic>
      <p:pic>
        <p:nvPicPr>
          <p:cNvPr id="19" name="Picture 18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2475" y="4914900"/>
            <a:ext cx="219075" cy="200025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571500" y="476250"/>
            <a:ext cx="11601450" cy="4857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550" b="1" i="0" u="none">
                <a:solidFill>
                  <a:srgbClr val="1E293B"/>
                </a:solidFill>
                <a:latin typeface="Poppins"/>
              </a:rPr>
              <a:t>Question 4: PowerPoint Views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62575" y="2262187"/>
            <a:ext cx="1466850" cy="39052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070621" y="2843212"/>
            <a:ext cx="6050756" cy="7239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3750" b="1" i="0" u="none">
                <a:solidFill>
                  <a:srgbClr val="1E1B4B"/>
                </a:solidFill>
                <a:latin typeface="Poppins"/>
              </a:rPr>
              <a:t>Internet &amp; WWW Basics</a:t>
            </a:r>
          </a:p>
        </p:txBody>
      </p:sp>
      <p:sp>
        <p:nvSpPr>
          <p:cNvPr id="5" name="Rectangle 4"/>
          <p:cNvSpPr/>
          <p:nvPr/>
        </p:nvSpPr>
        <p:spPr>
          <a:xfrm>
            <a:off x="5715000" y="3948112"/>
            <a:ext cx="762000" cy="38100"/>
          </a:xfrm>
          <a:prstGeom prst="rect">
            <a:avLst/>
          </a:prstGeom>
          <a:solidFill>
            <a:srgbClr val="4F46E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3276600" y="4224337"/>
            <a:ext cx="5638800" cy="2571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2025"/>
              </a:lnSpc>
            </a:pPr>
            <a:r>
              <a:rPr sz="1350" b="0" i="0" u="none">
                <a:solidFill>
                  <a:srgbClr val="334155"/>
                </a:solidFill>
                <a:latin typeface="Lato"/>
              </a:rPr>
              <a:t>Questions 5 to 7 explore web addresses, browsers, and the World Wide Web.</a:t>
            </a:r>
          </a:p>
        </p:txBody>
      </p:sp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53075" y="2376487"/>
            <a:ext cx="161925" cy="1524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71500" y="1414462"/>
            <a:ext cx="5600700" cy="3143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650" b="0" i="0" u="none">
                <a:solidFill>
                  <a:srgbClr val="312E81"/>
                </a:solidFill>
                <a:latin typeface="Poppins SemiBold"/>
              </a:rPr>
              <a:t>Q5: Full form of WWW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71500" y="1843087"/>
            <a:ext cx="5334000" cy="2571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sz="1350" b="0" i="0" u="none">
                <a:solidFill>
                  <a:srgbClr val="334155"/>
                </a:solidFill>
                <a:latin typeface="Lato"/>
              </a:rPr>
              <a:t>What does the 'WWW' in a website address stand for?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71500" y="4138612"/>
            <a:ext cx="5600700" cy="3143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650" b="0" i="0" u="none">
                <a:solidFill>
                  <a:srgbClr val="312E81"/>
                </a:solidFill>
                <a:latin typeface="Poppins SemiBold"/>
              </a:rPr>
              <a:t>Q6: Website Address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71500" y="4567237"/>
            <a:ext cx="5334000" cy="2571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sz="1350" b="0" i="0" u="none">
                <a:solidFill>
                  <a:srgbClr val="334155"/>
                </a:solidFill>
                <a:latin typeface="Lato"/>
              </a:rPr>
              <a:t>What is the unique address of a web page called?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71500" y="2243137"/>
            <a:ext cx="5334000" cy="504825"/>
          </a:xfrm>
          <a:prstGeom prst="roundRect">
            <a:avLst>
              <a:gd name="adj" fmla="val 15094"/>
            </a:avLst>
          </a:prstGeom>
          <a:solidFill>
            <a:srgbClr val="FFFFFF"/>
          </a:solidFill>
          <a:ln w="9525">
            <a:solidFill>
              <a:srgbClr val="CBD5E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742950" y="2357437"/>
            <a:ext cx="4991100" cy="2762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sz="1350" b="0" i="0" u="none">
                <a:solidFill>
                  <a:srgbClr val="4F46E5"/>
                </a:solidFill>
                <a:latin typeface="Lato SemiBold"/>
              </a:rPr>
              <a:t>A)</a:t>
            </a:r>
            <a:r>
              <a:rPr sz="1350" b="0" i="0" u="none">
                <a:solidFill>
                  <a:srgbClr val="334155"/>
                </a:solidFill>
                <a:latin typeface="Lato SemiBold"/>
              </a:rPr>
              <a:t> World Wide Web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71500" y="2843212"/>
            <a:ext cx="5334000" cy="504825"/>
          </a:xfrm>
          <a:prstGeom prst="roundRect">
            <a:avLst>
              <a:gd name="adj" fmla="val 15094"/>
            </a:avLst>
          </a:prstGeom>
          <a:solidFill>
            <a:srgbClr val="FFFFFF"/>
          </a:solidFill>
          <a:ln w="9525">
            <a:solidFill>
              <a:srgbClr val="CBD5E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742950" y="2957512"/>
            <a:ext cx="4991100" cy="2762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sz="1350" b="0" i="0" u="none">
                <a:solidFill>
                  <a:srgbClr val="4F46E5"/>
                </a:solidFill>
                <a:latin typeface="Lato SemiBold"/>
              </a:rPr>
              <a:t>B)</a:t>
            </a:r>
            <a:r>
              <a:rPr sz="1350" b="0" i="0" u="none">
                <a:solidFill>
                  <a:srgbClr val="334155"/>
                </a:solidFill>
                <a:latin typeface="Lato SemiBold"/>
              </a:rPr>
              <a:t> World Web Window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71500" y="3443287"/>
            <a:ext cx="5334000" cy="504825"/>
          </a:xfrm>
          <a:prstGeom prst="roundRect">
            <a:avLst>
              <a:gd name="adj" fmla="val 15094"/>
            </a:avLst>
          </a:prstGeom>
          <a:solidFill>
            <a:srgbClr val="FFFFFF"/>
          </a:solidFill>
          <a:ln w="9525">
            <a:solidFill>
              <a:srgbClr val="CBD5E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742950" y="3557587"/>
            <a:ext cx="4991100" cy="2762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sz="1350" b="0" i="0" u="none">
                <a:solidFill>
                  <a:srgbClr val="4F46E5"/>
                </a:solidFill>
                <a:latin typeface="Lato SemiBold"/>
              </a:rPr>
              <a:t>C)</a:t>
            </a:r>
            <a:r>
              <a:rPr sz="1350" b="0" i="0" u="none">
                <a:solidFill>
                  <a:srgbClr val="334155"/>
                </a:solidFill>
                <a:latin typeface="Lato SemiBold"/>
              </a:rPr>
              <a:t> Wide World Web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71500" y="4967287"/>
            <a:ext cx="5334000" cy="504825"/>
          </a:xfrm>
          <a:prstGeom prst="roundRect">
            <a:avLst>
              <a:gd name="adj" fmla="val 15094"/>
            </a:avLst>
          </a:prstGeom>
          <a:solidFill>
            <a:srgbClr val="FFFFFF"/>
          </a:solidFill>
          <a:ln w="9525">
            <a:solidFill>
              <a:srgbClr val="CBD5E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742950" y="5081587"/>
            <a:ext cx="4991100" cy="2762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sz="1350" b="0" i="0" u="none">
                <a:solidFill>
                  <a:srgbClr val="4F46E5"/>
                </a:solidFill>
                <a:latin typeface="Lato SemiBold"/>
              </a:rPr>
              <a:t>A)</a:t>
            </a:r>
            <a:r>
              <a:rPr sz="1350" b="0" i="0" u="none">
                <a:solidFill>
                  <a:srgbClr val="334155"/>
                </a:solidFill>
                <a:latin typeface="Lato SemiBold"/>
              </a:rPr>
              <a:t> IP Code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571500" y="5567362"/>
            <a:ext cx="5334000" cy="504825"/>
          </a:xfrm>
          <a:prstGeom prst="roundRect">
            <a:avLst>
              <a:gd name="adj" fmla="val 15094"/>
            </a:avLst>
          </a:prstGeom>
          <a:solidFill>
            <a:srgbClr val="FFFFFF"/>
          </a:solidFill>
          <a:ln w="9525">
            <a:solidFill>
              <a:srgbClr val="CBD5E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742950" y="5681662"/>
            <a:ext cx="4991100" cy="2762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sz="1350" b="0" i="0" u="none">
                <a:solidFill>
                  <a:srgbClr val="4F46E5"/>
                </a:solidFill>
                <a:latin typeface="Lato SemiBold"/>
              </a:rPr>
              <a:t>B)</a:t>
            </a:r>
            <a:r>
              <a:rPr sz="1350" b="0" i="0" u="none">
                <a:solidFill>
                  <a:srgbClr val="334155"/>
                </a:solidFill>
                <a:latin typeface="Lato SemiBold"/>
              </a:rPr>
              <a:t> URL</a:t>
            </a:r>
          </a:p>
        </p:txBody>
      </p:sp>
      <p:pic>
        <p:nvPicPr>
          <p:cNvPr id="17" name="Picture 16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6500" y="1981200"/>
            <a:ext cx="5334000" cy="3619500"/>
          </a:xfrm>
          <a:prstGeom prst="rect">
            <a:avLst/>
          </a:prstGeom>
        </p:spPr>
      </p:pic>
      <p:sp>
        <p:nvSpPr>
          <p:cNvPr id="18" name="Rectangle 17"/>
          <p:cNvSpPr/>
          <p:nvPr/>
        </p:nvSpPr>
        <p:spPr>
          <a:xfrm>
            <a:off x="571500" y="2738437"/>
            <a:ext cx="5334000" cy="9525"/>
          </a:xfrm>
          <a:prstGeom prst="rect">
            <a:avLst/>
          </a:prstGeom>
          <a:solidFill>
            <a:srgbClr val="CBD5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Rectangle 18"/>
          <p:cNvSpPr/>
          <p:nvPr/>
        </p:nvSpPr>
        <p:spPr>
          <a:xfrm>
            <a:off x="571500" y="3338512"/>
            <a:ext cx="5334000" cy="9525"/>
          </a:xfrm>
          <a:prstGeom prst="rect">
            <a:avLst/>
          </a:prstGeom>
          <a:solidFill>
            <a:srgbClr val="CBD5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Rectangle 19"/>
          <p:cNvSpPr/>
          <p:nvPr/>
        </p:nvSpPr>
        <p:spPr>
          <a:xfrm>
            <a:off x="571500" y="3938587"/>
            <a:ext cx="5334000" cy="9525"/>
          </a:xfrm>
          <a:prstGeom prst="rect">
            <a:avLst/>
          </a:prstGeom>
          <a:solidFill>
            <a:srgbClr val="CBD5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Rectangle 20"/>
          <p:cNvSpPr/>
          <p:nvPr/>
        </p:nvSpPr>
        <p:spPr>
          <a:xfrm>
            <a:off x="571500" y="5462587"/>
            <a:ext cx="5334000" cy="9525"/>
          </a:xfrm>
          <a:prstGeom prst="rect">
            <a:avLst/>
          </a:prstGeom>
          <a:solidFill>
            <a:srgbClr val="CBD5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Rectangle 21"/>
          <p:cNvSpPr/>
          <p:nvPr/>
        </p:nvSpPr>
        <p:spPr>
          <a:xfrm>
            <a:off x="571500" y="6062662"/>
            <a:ext cx="5334000" cy="9525"/>
          </a:xfrm>
          <a:prstGeom prst="rect">
            <a:avLst/>
          </a:prstGeom>
          <a:solidFill>
            <a:srgbClr val="CBD5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3" name="TextBox 22"/>
          <p:cNvSpPr txBox="1"/>
          <p:nvPr/>
        </p:nvSpPr>
        <p:spPr>
          <a:xfrm>
            <a:off x="571500" y="476250"/>
            <a:ext cx="11601450" cy="4857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550" b="1" i="0" u="none">
                <a:solidFill>
                  <a:srgbClr val="1E293B"/>
                </a:solidFill>
                <a:latin typeface="Poppins"/>
              </a:rPr>
              <a:t>Question 5 &amp; 6: Internet Terms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1452562"/>
            <a:ext cx="5405437" cy="4676775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15062" y="1452562"/>
            <a:ext cx="5405437" cy="467677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28675" y="2271712"/>
            <a:ext cx="5135641" cy="3143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650" b="0" i="0" u="none">
                <a:solidFill>
                  <a:srgbClr val="312E81"/>
                </a:solidFill>
                <a:latin typeface="Poppins SemiBold"/>
              </a:rPr>
              <a:t>Question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8675" y="2700337"/>
            <a:ext cx="4891087" cy="5143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sz="1350" b="0" i="0" u="none">
                <a:solidFill>
                  <a:srgbClr val="334155"/>
                </a:solidFill>
                <a:latin typeface="Lato"/>
              </a:rPr>
              <a:t>Which software program is used to open, view, and surf websites on the internet?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72237" y="2271712"/>
            <a:ext cx="5135641" cy="3143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650" b="0" i="0" u="none">
                <a:solidFill>
                  <a:srgbClr val="312E81"/>
                </a:solidFill>
                <a:latin typeface="Poppins SemiBold"/>
              </a:rPr>
              <a:t>Examples of Browsers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72237" y="2700337"/>
            <a:ext cx="4891087" cy="5143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sz="1350" b="0" i="0" u="none">
                <a:solidFill>
                  <a:srgbClr val="334155"/>
                </a:solidFill>
                <a:latin typeface="Lato"/>
              </a:rPr>
              <a:t>Popular web browsers used worldwide to surf internet websites include: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472237" y="3328987"/>
            <a:ext cx="4891087" cy="10287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sz="1350" b="0" i="0" u="none">
                <a:solidFill>
                  <a:srgbClr val="334155"/>
                </a:solidFill>
                <a:latin typeface="Lato"/>
              </a:rPr>
              <a:t>• Google Chrome</a:t>
            </a:r>
            <a:r>
              <a:t>
</a:t>
            </a:r>
            <a:r>
              <a:rPr sz="1350" b="0" i="0" u="none">
                <a:solidFill>
                  <a:srgbClr val="334155"/>
                </a:solidFill>
                <a:latin typeface="Lato"/>
              </a:rPr>
              <a:t> • Mozilla Firefox</a:t>
            </a:r>
            <a:r>
              <a:t>
</a:t>
            </a:r>
            <a:r>
              <a:rPr sz="1350" b="0" i="0" u="none">
                <a:solidFill>
                  <a:srgbClr val="334155"/>
                </a:solidFill>
                <a:latin typeface="Lato"/>
              </a:rPr>
              <a:t> • Microsoft Edge</a:t>
            </a:r>
            <a:r>
              <a:t>
</a:t>
            </a:r>
            <a:r>
              <a:rPr sz="1350" b="0" i="0" u="none">
                <a:solidFill>
                  <a:srgbClr val="334155"/>
                </a:solidFill>
                <a:latin typeface="Lato"/>
              </a:rPr>
              <a:t> • Apple Safari</a:t>
            </a:r>
          </a:p>
        </p:txBody>
      </p:sp>
      <p:pic>
        <p:nvPicPr>
          <p:cNvPr id="10" name="Picture 9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8675" y="1757362"/>
            <a:ext cx="342900" cy="342900"/>
          </a:xfrm>
          <a:prstGeom prst="rect">
            <a:avLst/>
          </a:prstGeom>
        </p:spPr>
      </p:pic>
      <p:sp>
        <p:nvSpPr>
          <p:cNvPr id="11" name="Rounded Rectangle 10"/>
          <p:cNvSpPr/>
          <p:nvPr/>
        </p:nvSpPr>
        <p:spPr>
          <a:xfrm>
            <a:off x="828675" y="3471862"/>
            <a:ext cx="4891087" cy="504825"/>
          </a:xfrm>
          <a:prstGeom prst="roundRect">
            <a:avLst>
              <a:gd name="adj" fmla="val 15094"/>
            </a:avLst>
          </a:prstGeom>
          <a:solidFill>
            <a:srgbClr val="FFFFFF"/>
          </a:solidFill>
          <a:ln w="9525">
            <a:solidFill>
              <a:srgbClr val="CBD5E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1000125" y="3586162"/>
            <a:ext cx="4548187" cy="2762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sz="1350" b="0" i="0" u="none">
                <a:solidFill>
                  <a:srgbClr val="4F46E5"/>
                </a:solidFill>
                <a:latin typeface="Lato SemiBold"/>
              </a:rPr>
              <a:t>A)</a:t>
            </a:r>
            <a:r>
              <a:rPr sz="1350" b="0" i="0" u="none">
                <a:solidFill>
                  <a:srgbClr val="334155"/>
                </a:solidFill>
                <a:latin typeface="Lato SemiBold"/>
              </a:rPr>
              <a:t> Web Browser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828675" y="4071937"/>
            <a:ext cx="4891087" cy="504825"/>
          </a:xfrm>
          <a:prstGeom prst="roundRect">
            <a:avLst>
              <a:gd name="adj" fmla="val 15094"/>
            </a:avLst>
          </a:prstGeom>
          <a:solidFill>
            <a:srgbClr val="FFFFFF"/>
          </a:solidFill>
          <a:ln w="9525">
            <a:solidFill>
              <a:srgbClr val="CBD5E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1000125" y="4186237"/>
            <a:ext cx="4548187" cy="2762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sz="1350" b="0" i="0" u="none">
                <a:solidFill>
                  <a:srgbClr val="4F46E5"/>
                </a:solidFill>
                <a:latin typeface="Lato SemiBold"/>
              </a:rPr>
              <a:t>B)</a:t>
            </a:r>
            <a:r>
              <a:rPr sz="1350" b="0" i="0" u="none">
                <a:solidFill>
                  <a:srgbClr val="334155"/>
                </a:solidFill>
                <a:latin typeface="Lato SemiBold"/>
              </a:rPr>
              <a:t> Search Engine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828675" y="4672012"/>
            <a:ext cx="4891087" cy="504825"/>
          </a:xfrm>
          <a:prstGeom prst="roundRect">
            <a:avLst>
              <a:gd name="adj" fmla="val 15094"/>
            </a:avLst>
          </a:prstGeom>
          <a:solidFill>
            <a:srgbClr val="FFFFFF"/>
          </a:solidFill>
          <a:ln w="9525">
            <a:solidFill>
              <a:srgbClr val="CBD5E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1000125" y="4786312"/>
            <a:ext cx="4548187" cy="2762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sz="1350" b="0" i="0" u="none">
                <a:solidFill>
                  <a:srgbClr val="4F46E5"/>
                </a:solidFill>
                <a:latin typeface="Lato SemiBold"/>
              </a:rPr>
              <a:t>C)</a:t>
            </a:r>
            <a:r>
              <a:rPr sz="1350" b="0" i="0" u="none">
                <a:solidFill>
                  <a:srgbClr val="334155"/>
                </a:solidFill>
                <a:latin typeface="Lato SemiBold"/>
              </a:rPr>
              <a:t> Operating System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828675" y="5272087"/>
            <a:ext cx="4891087" cy="504825"/>
          </a:xfrm>
          <a:prstGeom prst="roundRect">
            <a:avLst>
              <a:gd name="adj" fmla="val 15094"/>
            </a:avLst>
          </a:prstGeom>
          <a:solidFill>
            <a:srgbClr val="FFFFFF"/>
          </a:solidFill>
          <a:ln w="9525">
            <a:solidFill>
              <a:srgbClr val="CBD5E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TextBox 17"/>
          <p:cNvSpPr txBox="1"/>
          <p:nvPr/>
        </p:nvSpPr>
        <p:spPr>
          <a:xfrm>
            <a:off x="1000125" y="5386387"/>
            <a:ext cx="4548187" cy="2762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sz="1350" b="0" i="0" u="none">
                <a:solidFill>
                  <a:srgbClr val="4F46E5"/>
                </a:solidFill>
                <a:latin typeface="Lato SemiBold"/>
              </a:rPr>
              <a:t>D)</a:t>
            </a:r>
            <a:r>
              <a:rPr sz="1350" b="0" i="0" u="none">
                <a:solidFill>
                  <a:srgbClr val="334155"/>
                </a:solidFill>
                <a:latin typeface="Lato SemiBold"/>
              </a:rPr>
              <a:t> Text Editor</a:t>
            </a:r>
          </a:p>
        </p:txBody>
      </p:sp>
      <p:pic>
        <p:nvPicPr>
          <p:cNvPr id="19" name="Picture 18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72237" y="1757362"/>
            <a:ext cx="342900" cy="342900"/>
          </a:xfrm>
          <a:prstGeom prst="rect">
            <a:avLst/>
          </a:prstGeom>
        </p:spPr>
      </p:pic>
      <p:sp>
        <p:nvSpPr>
          <p:cNvPr id="20" name="Rectangle 19"/>
          <p:cNvSpPr/>
          <p:nvPr/>
        </p:nvSpPr>
        <p:spPr>
          <a:xfrm>
            <a:off x="828675" y="3967162"/>
            <a:ext cx="4891087" cy="9525"/>
          </a:xfrm>
          <a:prstGeom prst="rect">
            <a:avLst/>
          </a:prstGeom>
          <a:solidFill>
            <a:srgbClr val="CBD5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Rectangle 20"/>
          <p:cNvSpPr/>
          <p:nvPr/>
        </p:nvSpPr>
        <p:spPr>
          <a:xfrm>
            <a:off x="828675" y="4567237"/>
            <a:ext cx="4891087" cy="9525"/>
          </a:xfrm>
          <a:prstGeom prst="rect">
            <a:avLst/>
          </a:prstGeom>
          <a:solidFill>
            <a:srgbClr val="CBD5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Rectangle 21"/>
          <p:cNvSpPr/>
          <p:nvPr/>
        </p:nvSpPr>
        <p:spPr>
          <a:xfrm>
            <a:off x="828675" y="5167312"/>
            <a:ext cx="4891087" cy="9525"/>
          </a:xfrm>
          <a:prstGeom prst="rect">
            <a:avLst/>
          </a:prstGeom>
          <a:solidFill>
            <a:srgbClr val="CBD5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3" name="Rectangle 22"/>
          <p:cNvSpPr/>
          <p:nvPr/>
        </p:nvSpPr>
        <p:spPr>
          <a:xfrm>
            <a:off x="828675" y="5767387"/>
            <a:ext cx="4891087" cy="9525"/>
          </a:xfrm>
          <a:prstGeom prst="rect">
            <a:avLst/>
          </a:prstGeom>
          <a:solidFill>
            <a:srgbClr val="CBD5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4" name="TextBox 23"/>
          <p:cNvSpPr txBox="1"/>
          <p:nvPr/>
        </p:nvSpPr>
        <p:spPr>
          <a:xfrm>
            <a:off x="571500" y="476250"/>
            <a:ext cx="11601450" cy="4857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550" b="1" i="0" u="none">
                <a:solidFill>
                  <a:srgbClr val="1E293B"/>
                </a:solidFill>
                <a:latin typeface="Poppins"/>
              </a:rPr>
              <a:t>Question 7: Web Software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62575" y="2262187"/>
            <a:ext cx="1466850" cy="39052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210639" y="2843212"/>
            <a:ext cx="5770721" cy="7239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3750" b="1" i="0" u="none">
                <a:solidFill>
                  <a:srgbClr val="1E1B4B"/>
                </a:solidFill>
                <a:latin typeface="Poppins"/>
              </a:rPr>
              <a:t>Electronic Mail (Email)</a:t>
            </a:r>
          </a:p>
        </p:txBody>
      </p:sp>
      <p:sp>
        <p:nvSpPr>
          <p:cNvPr id="5" name="Rectangle 4"/>
          <p:cNvSpPr/>
          <p:nvPr/>
        </p:nvSpPr>
        <p:spPr>
          <a:xfrm>
            <a:off x="5715000" y="3948112"/>
            <a:ext cx="762000" cy="38100"/>
          </a:xfrm>
          <a:prstGeom prst="rect">
            <a:avLst/>
          </a:prstGeom>
          <a:solidFill>
            <a:srgbClr val="4F46E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2886075" y="4224337"/>
            <a:ext cx="6419850" cy="2571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2025"/>
              </a:lnSpc>
            </a:pPr>
            <a:r>
              <a:rPr sz="1350" b="0" i="0" u="none">
                <a:solidFill>
                  <a:srgbClr val="334155"/>
                </a:solidFill>
                <a:latin typeface="Lato"/>
              </a:rPr>
              <a:t>Questions 8 to 10 cover email terminology, mandatory symbols, and inbox components.</a:t>
            </a:r>
          </a:p>
        </p:txBody>
      </p:sp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53075" y="2376487"/>
            <a:ext cx="161925" cy="1524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Office PowerPoint</Application>
  <PresentationFormat>Widescreen</PresentationFormat>
  <Paragraphs>0</Paragraphs>
  <Slides>14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/>
  <cp:keywords/>
  <dc:description>generated using python-pptx</dc:description>
  <cp:lastModifiedBy>Debanjan Acharyya</cp:lastModifiedBy>
  <cp:revision>2</cp:revision>
  <dcterms:created xsi:type="dcterms:W3CDTF">2013-01-27T09:14:16Z</dcterms:created>
  <dcterms:modified xsi:type="dcterms:W3CDTF">2026-07-29T01:20:25Z</dcterms:modified>
  <cp:category/>
</cp:coreProperties>
</file>